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0"/>
  </p:notesMasterIdLst>
  <p:sldIdLst>
    <p:sldId id="439" r:id="rId5"/>
    <p:sldId id="569" r:id="rId6"/>
    <p:sldId id="581" r:id="rId7"/>
    <p:sldId id="471" r:id="rId8"/>
    <p:sldId id="470" r:id="rId9"/>
    <p:sldId id="582" r:id="rId10"/>
    <p:sldId id="540" r:id="rId11"/>
    <p:sldId id="510" r:id="rId12"/>
    <p:sldId id="484" r:id="rId13"/>
    <p:sldId id="516" r:id="rId14"/>
    <p:sldId id="583" r:id="rId15"/>
    <p:sldId id="584" r:id="rId16"/>
    <p:sldId id="586" r:id="rId17"/>
    <p:sldId id="593" r:id="rId18"/>
    <p:sldId id="545" r:id="rId19"/>
    <p:sldId id="585" r:id="rId20"/>
    <p:sldId id="587" r:id="rId21"/>
    <p:sldId id="588" r:id="rId22"/>
    <p:sldId id="589" r:id="rId23"/>
    <p:sldId id="590" r:id="rId24"/>
    <p:sldId id="591" r:id="rId25"/>
    <p:sldId id="592" r:id="rId26"/>
    <p:sldId id="571" r:id="rId27"/>
    <p:sldId id="547" r:id="rId28"/>
    <p:sldId id="561" r:id="rId29"/>
    <p:sldId id="573" r:id="rId30"/>
    <p:sldId id="541" r:id="rId31"/>
    <p:sldId id="542" r:id="rId32"/>
    <p:sldId id="546" r:id="rId33"/>
    <p:sldId id="576" r:id="rId34"/>
    <p:sldId id="577" r:id="rId35"/>
    <p:sldId id="578" r:id="rId36"/>
    <p:sldId id="549" r:id="rId37"/>
    <p:sldId id="487" r:id="rId38"/>
    <p:sldId id="594"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31F67A-39EF-7F90-4D03-C6EBC1C0BCD7}" name="Mavis Morton" initials="MM" userId="S::mortonm@uoguelph.ca::70c97930-b8b8-4ea6-a9a6-27714af0ceed" providerId="AD"/>
  <p188:author id="{B4061591-9B0B-06D2-661C-1D4252DCB42B}" name="Eve Lampert" initials="EL" userId="S::lamperte@uoguelph.ca::d06dbaa4-aade-40ed-9d44-b448731f8304" providerId="AD"/>
  <p188:author id="{C52F3DFF-3210-CD30-6144-6E4CC25FA420}" name="Daniely Sciarotta De Araujo" initials="" userId="S::dsciarot@uoguelph.ca::b1730301-4141-4ac8-97ca-7b37aac5f39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49"/>
    <p:restoredTop sz="73870"/>
  </p:normalViewPr>
  <p:slideViewPr>
    <p:cSldViewPr snapToGrid="0">
      <p:cViewPr varScale="1">
        <p:scale>
          <a:sx n="88" d="100"/>
          <a:sy n="88" d="100"/>
        </p:scale>
        <p:origin x="184"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164F9B-15B9-D94F-BE4F-AFCC7248A705}" type="datetimeFigureOut">
              <a:rPr lang="en-US" smtClean="0"/>
              <a:t>8/9/26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F6ECCE-C224-A846-989E-226062C5D193}" type="slidenum">
              <a:rPr lang="en-US" smtClean="0"/>
              <a:t>‹#›</a:t>
            </a:fld>
            <a:endParaRPr lang="en-US"/>
          </a:p>
        </p:txBody>
      </p:sp>
    </p:spTree>
    <p:extLst>
      <p:ext uri="{BB962C8B-B14F-4D97-AF65-F5344CB8AC3E}">
        <p14:creationId xmlns:p14="http://schemas.microsoft.com/office/powerpoint/2010/main" val="1955595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F6ECCE-C224-A846-989E-226062C5D193}" type="slidenum">
              <a:rPr lang="en-US" smtClean="0"/>
              <a:t>1</a:t>
            </a:fld>
            <a:endParaRPr lang="en-US"/>
          </a:p>
        </p:txBody>
      </p:sp>
    </p:spTree>
    <p:extLst>
      <p:ext uri="{BB962C8B-B14F-4D97-AF65-F5344CB8AC3E}">
        <p14:creationId xmlns:p14="http://schemas.microsoft.com/office/powerpoint/2010/main" val="30966912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48504-640A-8335-4045-A89B69E365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3CF190-4FC1-BCD1-ADEB-F37C70638A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951EA3-C353-0CE4-EB67-F0936D2243DB}"/>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D1587AB4-E99F-8432-D056-56EE0061D05C}"/>
              </a:ext>
            </a:extLst>
          </p:cNvPr>
          <p:cNvSpPr>
            <a:spLocks noGrp="1"/>
          </p:cNvSpPr>
          <p:nvPr>
            <p:ph type="sldNum" sz="quarter" idx="5"/>
          </p:nvPr>
        </p:nvSpPr>
        <p:spPr/>
        <p:txBody>
          <a:bodyPr/>
          <a:lstStyle/>
          <a:p>
            <a:fld id="{3DF6ECCE-C224-A846-989E-226062C5D193}" type="slidenum">
              <a:rPr lang="en-US" smtClean="0"/>
              <a:t>10</a:t>
            </a:fld>
            <a:endParaRPr lang="en-US"/>
          </a:p>
        </p:txBody>
      </p:sp>
    </p:spTree>
    <p:extLst>
      <p:ext uri="{BB962C8B-B14F-4D97-AF65-F5344CB8AC3E}">
        <p14:creationId xmlns:p14="http://schemas.microsoft.com/office/powerpoint/2010/main" val="42283191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0EFFD-7954-6AC5-A4CF-B4A41DCBF7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032956-F31E-71F9-4584-B5CE0C3700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22AEF3-C616-C9AB-2D67-DB3F5A10FDBB}"/>
              </a:ext>
            </a:extLst>
          </p:cNvPr>
          <p:cNvSpPr>
            <a:spLocks noGrp="1"/>
          </p:cNvSpPr>
          <p:nvPr>
            <p:ph type="body" idx="1"/>
          </p:nvPr>
        </p:nvSpPr>
        <p:spPr/>
        <p:txBody>
          <a:bodyPr/>
          <a:lstStyle/>
          <a:p>
            <a:r>
              <a:rPr lang="en-US" dirty="0">
                <a:ea typeface="Calibri"/>
                <a:cs typeface="Calibri"/>
              </a:rPr>
              <a:t>Phase 2: Kendall and Tessa </a:t>
            </a:r>
          </a:p>
        </p:txBody>
      </p:sp>
      <p:sp>
        <p:nvSpPr>
          <p:cNvPr id="4" name="Slide Number Placeholder 3">
            <a:extLst>
              <a:ext uri="{FF2B5EF4-FFF2-40B4-BE49-F238E27FC236}">
                <a16:creationId xmlns:a16="http://schemas.microsoft.com/office/drawing/2014/main" id="{91D7EECD-8FDA-FE8B-6F21-DBF635770807}"/>
              </a:ext>
            </a:extLst>
          </p:cNvPr>
          <p:cNvSpPr>
            <a:spLocks noGrp="1"/>
          </p:cNvSpPr>
          <p:nvPr>
            <p:ph type="sldNum" sz="quarter" idx="5"/>
          </p:nvPr>
        </p:nvSpPr>
        <p:spPr/>
        <p:txBody>
          <a:bodyPr/>
          <a:lstStyle/>
          <a:p>
            <a:fld id="{3DF6ECCE-C224-A846-989E-226062C5D193}" type="slidenum">
              <a:rPr lang="en-US" smtClean="0"/>
              <a:t>11</a:t>
            </a:fld>
            <a:endParaRPr lang="en-US"/>
          </a:p>
        </p:txBody>
      </p:sp>
    </p:spTree>
    <p:extLst>
      <p:ext uri="{BB962C8B-B14F-4D97-AF65-F5344CB8AC3E}">
        <p14:creationId xmlns:p14="http://schemas.microsoft.com/office/powerpoint/2010/main" val="3099032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99A70-82CC-9C5C-5D1E-4DB8521EE1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E04FCA-CDD0-29C7-70DD-8CD25488F8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51197D-8338-117A-803D-0AD520406831}"/>
              </a:ext>
            </a:extLst>
          </p:cNvPr>
          <p:cNvSpPr>
            <a:spLocks noGrp="1"/>
          </p:cNvSpPr>
          <p:nvPr>
            <p:ph type="body" idx="1"/>
          </p:nvPr>
        </p:nvSpPr>
        <p:spPr/>
        <p:txBody>
          <a:bodyPr/>
          <a:lstStyle/>
          <a:p>
            <a:r>
              <a:rPr lang="en-US" dirty="0">
                <a:ea typeface="Calibri"/>
                <a:cs typeface="Calibri"/>
              </a:rPr>
              <a:t>Marlene - </a:t>
            </a:r>
          </a:p>
        </p:txBody>
      </p:sp>
      <p:sp>
        <p:nvSpPr>
          <p:cNvPr id="4" name="Slide Number Placeholder 3">
            <a:extLst>
              <a:ext uri="{FF2B5EF4-FFF2-40B4-BE49-F238E27FC236}">
                <a16:creationId xmlns:a16="http://schemas.microsoft.com/office/drawing/2014/main" id="{AE9FBC24-231B-8888-7DBF-0DD3AF7A1E33}"/>
              </a:ext>
            </a:extLst>
          </p:cNvPr>
          <p:cNvSpPr>
            <a:spLocks noGrp="1"/>
          </p:cNvSpPr>
          <p:nvPr>
            <p:ph type="sldNum" sz="quarter" idx="5"/>
          </p:nvPr>
        </p:nvSpPr>
        <p:spPr/>
        <p:txBody>
          <a:bodyPr/>
          <a:lstStyle/>
          <a:p>
            <a:fld id="{3DF6ECCE-C224-A846-989E-226062C5D193}" type="slidenum">
              <a:rPr lang="en-US" smtClean="0"/>
              <a:t>12</a:t>
            </a:fld>
            <a:endParaRPr lang="en-US"/>
          </a:p>
        </p:txBody>
      </p:sp>
    </p:spTree>
    <p:extLst>
      <p:ext uri="{BB962C8B-B14F-4D97-AF65-F5344CB8AC3E}">
        <p14:creationId xmlns:p14="http://schemas.microsoft.com/office/powerpoint/2010/main" val="16102077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84B0C-45EA-5A1F-A4F3-13062BC19F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799A1F-3E45-77C8-3938-6E93BDA2AE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98B5F6-83C1-6F4D-717D-3217E6CE75BA}"/>
              </a:ext>
            </a:extLst>
          </p:cNvPr>
          <p:cNvSpPr>
            <a:spLocks noGrp="1"/>
          </p:cNvSpPr>
          <p:nvPr>
            <p:ph type="body" idx="1"/>
          </p:nvPr>
        </p:nvSpPr>
        <p:spPr/>
        <p:txBody>
          <a:bodyPr/>
          <a:lstStyle/>
          <a:p>
            <a:r>
              <a:rPr lang="en-US" dirty="0">
                <a:ea typeface="Calibri"/>
                <a:cs typeface="Calibri"/>
              </a:rPr>
              <a:t>Marlene - </a:t>
            </a:r>
          </a:p>
        </p:txBody>
      </p:sp>
      <p:sp>
        <p:nvSpPr>
          <p:cNvPr id="4" name="Slide Number Placeholder 3">
            <a:extLst>
              <a:ext uri="{FF2B5EF4-FFF2-40B4-BE49-F238E27FC236}">
                <a16:creationId xmlns:a16="http://schemas.microsoft.com/office/drawing/2014/main" id="{AE9EFD85-FFB3-BDE7-ABCA-77264632AEAE}"/>
              </a:ext>
            </a:extLst>
          </p:cNvPr>
          <p:cNvSpPr>
            <a:spLocks noGrp="1"/>
          </p:cNvSpPr>
          <p:nvPr>
            <p:ph type="sldNum" sz="quarter" idx="5"/>
          </p:nvPr>
        </p:nvSpPr>
        <p:spPr/>
        <p:txBody>
          <a:bodyPr/>
          <a:lstStyle/>
          <a:p>
            <a:fld id="{3DF6ECCE-C224-A846-989E-226062C5D193}" type="slidenum">
              <a:rPr lang="en-US" smtClean="0"/>
              <a:t>13</a:t>
            </a:fld>
            <a:endParaRPr lang="en-US"/>
          </a:p>
        </p:txBody>
      </p:sp>
    </p:spTree>
    <p:extLst>
      <p:ext uri="{BB962C8B-B14F-4D97-AF65-F5344CB8AC3E}">
        <p14:creationId xmlns:p14="http://schemas.microsoft.com/office/powerpoint/2010/main" val="24361668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1E70A-75AC-9F9A-322D-CFE996C17C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0DD132-7E9C-324F-24C1-1746DEF6EF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B4C717-74FB-E8BA-2F20-756F557AF04C}"/>
              </a:ext>
            </a:extLst>
          </p:cNvPr>
          <p:cNvSpPr>
            <a:spLocks noGrp="1"/>
          </p:cNvSpPr>
          <p:nvPr>
            <p:ph type="body" idx="1"/>
          </p:nvPr>
        </p:nvSpPr>
        <p:spPr/>
        <p:txBody>
          <a:bodyPr/>
          <a:lstStyle/>
          <a:p>
            <a:r>
              <a:rPr lang="en-US" dirty="0">
                <a:ea typeface="Calibri"/>
                <a:cs typeface="Calibri"/>
              </a:rPr>
              <a:t>Marlene - </a:t>
            </a:r>
          </a:p>
        </p:txBody>
      </p:sp>
      <p:sp>
        <p:nvSpPr>
          <p:cNvPr id="4" name="Slide Number Placeholder 3">
            <a:extLst>
              <a:ext uri="{FF2B5EF4-FFF2-40B4-BE49-F238E27FC236}">
                <a16:creationId xmlns:a16="http://schemas.microsoft.com/office/drawing/2014/main" id="{02FDE92D-E5BC-EBF6-7A4E-B2BDF579B959}"/>
              </a:ext>
            </a:extLst>
          </p:cNvPr>
          <p:cNvSpPr>
            <a:spLocks noGrp="1"/>
          </p:cNvSpPr>
          <p:nvPr>
            <p:ph type="sldNum" sz="quarter" idx="5"/>
          </p:nvPr>
        </p:nvSpPr>
        <p:spPr/>
        <p:txBody>
          <a:bodyPr/>
          <a:lstStyle/>
          <a:p>
            <a:fld id="{3DF6ECCE-C224-A846-989E-226062C5D193}" type="slidenum">
              <a:rPr lang="en-US" smtClean="0"/>
              <a:t>14</a:t>
            </a:fld>
            <a:endParaRPr lang="en-US"/>
          </a:p>
        </p:txBody>
      </p:sp>
    </p:spTree>
    <p:extLst>
      <p:ext uri="{BB962C8B-B14F-4D97-AF65-F5344CB8AC3E}">
        <p14:creationId xmlns:p14="http://schemas.microsoft.com/office/powerpoint/2010/main" val="36875502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802EA-B9D3-FAD2-C848-AF0726C6B5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04F340-1CFA-02EB-5813-820A8D11F8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50745B-8AD3-800D-9C9D-3163D9B4DB7B}"/>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116C683C-3AE1-3BE7-7A9B-0E8921EE26AF}"/>
              </a:ext>
            </a:extLst>
          </p:cNvPr>
          <p:cNvSpPr>
            <a:spLocks noGrp="1"/>
          </p:cNvSpPr>
          <p:nvPr>
            <p:ph type="sldNum" sz="quarter" idx="5"/>
          </p:nvPr>
        </p:nvSpPr>
        <p:spPr/>
        <p:txBody>
          <a:bodyPr/>
          <a:lstStyle/>
          <a:p>
            <a:fld id="{3DF6ECCE-C224-A846-989E-226062C5D193}" type="slidenum">
              <a:rPr lang="en-US" smtClean="0"/>
              <a:t>15</a:t>
            </a:fld>
            <a:endParaRPr lang="en-US"/>
          </a:p>
        </p:txBody>
      </p:sp>
    </p:spTree>
    <p:extLst>
      <p:ext uri="{BB962C8B-B14F-4D97-AF65-F5344CB8AC3E}">
        <p14:creationId xmlns:p14="http://schemas.microsoft.com/office/powerpoint/2010/main" val="30860231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6D7BD-8D32-859C-D9C5-1C41CC34E7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E5D8C8-3293-C59B-E927-12F63FF93C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5E023C-760B-539B-B6E6-CB34C4D46742}"/>
              </a:ext>
            </a:extLst>
          </p:cNvPr>
          <p:cNvSpPr>
            <a:spLocks noGrp="1"/>
          </p:cNvSpPr>
          <p:nvPr>
            <p:ph type="body" idx="1"/>
          </p:nvPr>
        </p:nvSpPr>
        <p:spPr/>
        <p:txBody>
          <a:bodyPr/>
          <a:lstStyle/>
          <a:p>
            <a:r>
              <a:rPr lang="en-US" dirty="0">
                <a:ea typeface="Calibri"/>
                <a:cs typeface="Calibri"/>
              </a:rPr>
              <a:t>Marlene - </a:t>
            </a:r>
          </a:p>
        </p:txBody>
      </p:sp>
      <p:sp>
        <p:nvSpPr>
          <p:cNvPr id="4" name="Slide Number Placeholder 3">
            <a:extLst>
              <a:ext uri="{FF2B5EF4-FFF2-40B4-BE49-F238E27FC236}">
                <a16:creationId xmlns:a16="http://schemas.microsoft.com/office/drawing/2014/main" id="{34DBF92A-7621-E92A-2ED8-366AD9760291}"/>
              </a:ext>
            </a:extLst>
          </p:cNvPr>
          <p:cNvSpPr>
            <a:spLocks noGrp="1"/>
          </p:cNvSpPr>
          <p:nvPr>
            <p:ph type="sldNum" sz="quarter" idx="5"/>
          </p:nvPr>
        </p:nvSpPr>
        <p:spPr/>
        <p:txBody>
          <a:bodyPr/>
          <a:lstStyle/>
          <a:p>
            <a:fld id="{3DF6ECCE-C224-A846-989E-226062C5D193}" type="slidenum">
              <a:rPr lang="en-US" smtClean="0"/>
              <a:t>16</a:t>
            </a:fld>
            <a:endParaRPr lang="en-US"/>
          </a:p>
        </p:txBody>
      </p:sp>
    </p:spTree>
    <p:extLst>
      <p:ext uri="{BB962C8B-B14F-4D97-AF65-F5344CB8AC3E}">
        <p14:creationId xmlns:p14="http://schemas.microsoft.com/office/powerpoint/2010/main" val="26168170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EF4E8-8AA0-152E-37FE-387AEAF7BA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5232D6-417E-68A0-C493-CEE6E62866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136FD0-8876-2555-1F89-D994B18D01BE}"/>
              </a:ext>
            </a:extLst>
          </p:cNvPr>
          <p:cNvSpPr>
            <a:spLocks noGrp="1"/>
          </p:cNvSpPr>
          <p:nvPr>
            <p:ph type="body" idx="1"/>
          </p:nvPr>
        </p:nvSpPr>
        <p:spPr/>
        <p:txBody>
          <a:bodyPr/>
          <a:lstStyle/>
          <a:p>
            <a:r>
              <a:rPr lang="en-US" dirty="0">
                <a:ea typeface="Calibri"/>
                <a:cs typeface="Calibri"/>
              </a:rPr>
              <a:t>Marlene - </a:t>
            </a:r>
          </a:p>
        </p:txBody>
      </p:sp>
      <p:sp>
        <p:nvSpPr>
          <p:cNvPr id="4" name="Slide Number Placeholder 3">
            <a:extLst>
              <a:ext uri="{FF2B5EF4-FFF2-40B4-BE49-F238E27FC236}">
                <a16:creationId xmlns:a16="http://schemas.microsoft.com/office/drawing/2014/main" id="{F4F93FAC-DAA1-10B3-9A20-E02ED7543F42}"/>
              </a:ext>
            </a:extLst>
          </p:cNvPr>
          <p:cNvSpPr>
            <a:spLocks noGrp="1"/>
          </p:cNvSpPr>
          <p:nvPr>
            <p:ph type="sldNum" sz="quarter" idx="5"/>
          </p:nvPr>
        </p:nvSpPr>
        <p:spPr/>
        <p:txBody>
          <a:bodyPr/>
          <a:lstStyle/>
          <a:p>
            <a:fld id="{3DF6ECCE-C224-A846-989E-226062C5D193}" type="slidenum">
              <a:rPr lang="en-US" smtClean="0"/>
              <a:t>17</a:t>
            </a:fld>
            <a:endParaRPr lang="en-US"/>
          </a:p>
        </p:txBody>
      </p:sp>
    </p:spTree>
    <p:extLst>
      <p:ext uri="{BB962C8B-B14F-4D97-AF65-F5344CB8AC3E}">
        <p14:creationId xmlns:p14="http://schemas.microsoft.com/office/powerpoint/2010/main" val="5179938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43BE7-ABC4-AC2A-B492-69A7720F2B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C74F6D-3ADC-0DC4-091C-7EFCF6E44F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320066-E233-4E4A-8BF8-6D55C0F5D176}"/>
              </a:ext>
            </a:extLst>
          </p:cNvPr>
          <p:cNvSpPr>
            <a:spLocks noGrp="1"/>
          </p:cNvSpPr>
          <p:nvPr>
            <p:ph type="body" idx="1"/>
          </p:nvPr>
        </p:nvSpPr>
        <p:spPr/>
        <p:txBody>
          <a:bodyPr/>
          <a:lstStyle/>
          <a:p>
            <a:r>
              <a:rPr lang="en-US" dirty="0">
                <a:ea typeface="Calibri"/>
                <a:cs typeface="Calibri"/>
              </a:rPr>
              <a:t>Marlene - </a:t>
            </a:r>
          </a:p>
        </p:txBody>
      </p:sp>
      <p:sp>
        <p:nvSpPr>
          <p:cNvPr id="4" name="Slide Number Placeholder 3">
            <a:extLst>
              <a:ext uri="{FF2B5EF4-FFF2-40B4-BE49-F238E27FC236}">
                <a16:creationId xmlns:a16="http://schemas.microsoft.com/office/drawing/2014/main" id="{5E79F165-1BBA-16FD-F99D-3FE9905E2096}"/>
              </a:ext>
            </a:extLst>
          </p:cNvPr>
          <p:cNvSpPr>
            <a:spLocks noGrp="1"/>
          </p:cNvSpPr>
          <p:nvPr>
            <p:ph type="sldNum" sz="quarter" idx="5"/>
          </p:nvPr>
        </p:nvSpPr>
        <p:spPr/>
        <p:txBody>
          <a:bodyPr/>
          <a:lstStyle/>
          <a:p>
            <a:fld id="{3DF6ECCE-C224-A846-989E-226062C5D193}" type="slidenum">
              <a:rPr lang="en-US" smtClean="0"/>
              <a:t>18</a:t>
            </a:fld>
            <a:endParaRPr lang="en-US"/>
          </a:p>
        </p:txBody>
      </p:sp>
    </p:spTree>
    <p:extLst>
      <p:ext uri="{BB962C8B-B14F-4D97-AF65-F5344CB8AC3E}">
        <p14:creationId xmlns:p14="http://schemas.microsoft.com/office/powerpoint/2010/main" val="113726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D0433-015F-2DB1-D556-6A1F8BBD5B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F8F4CF-65ED-06F1-B7C2-8E4B10B6FE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71C13B-5A05-F339-7D4C-6221780D0BAE}"/>
              </a:ext>
            </a:extLst>
          </p:cNvPr>
          <p:cNvSpPr>
            <a:spLocks noGrp="1"/>
          </p:cNvSpPr>
          <p:nvPr>
            <p:ph type="body" idx="1"/>
          </p:nvPr>
        </p:nvSpPr>
        <p:spPr/>
        <p:txBody>
          <a:bodyPr/>
          <a:lstStyle/>
          <a:p>
            <a:r>
              <a:rPr lang="en-US" dirty="0">
                <a:ea typeface="Calibri"/>
                <a:cs typeface="Calibri"/>
              </a:rPr>
              <a:t>Marlene - </a:t>
            </a:r>
          </a:p>
        </p:txBody>
      </p:sp>
      <p:sp>
        <p:nvSpPr>
          <p:cNvPr id="4" name="Slide Number Placeholder 3">
            <a:extLst>
              <a:ext uri="{FF2B5EF4-FFF2-40B4-BE49-F238E27FC236}">
                <a16:creationId xmlns:a16="http://schemas.microsoft.com/office/drawing/2014/main" id="{27C3D022-F1E2-EDE9-AE4C-355D2EC98F1D}"/>
              </a:ext>
            </a:extLst>
          </p:cNvPr>
          <p:cNvSpPr>
            <a:spLocks noGrp="1"/>
          </p:cNvSpPr>
          <p:nvPr>
            <p:ph type="sldNum" sz="quarter" idx="5"/>
          </p:nvPr>
        </p:nvSpPr>
        <p:spPr/>
        <p:txBody>
          <a:bodyPr/>
          <a:lstStyle/>
          <a:p>
            <a:fld id="{3DF6ECCE-C224-A846-989E-226062C5D193}" type="slidenum">
              <a:rPr lang="en-US" smtClean="0"/>
              <a:t>19</a:t>
            </a:fld>
            <a:endParaRPr lang="en-US"/>
          </a:p>
        </p:txBody>
      </p:sp>
    </p:spTree>
    <p:extLst>
      <p:ext uri="{BB962C8B-B14F-4D97-AF65-F5344CB8AC3E}">
        <p14:creationId xmlns:p14="http://schemas.microsoft.com/office/powerpoint/2010/main" val="382631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A8700-E805-C2DD-50A1-025517C6A4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CEF3C3-09DC-3527-30C6-0A296113B4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07BC7C-C7CE-4C48-ECF6-2268965B3D56}"/>
              </a:ext>
            </a:extLst>
          </p:cNvPr>
          <p:cNvSpPr>
            <a:spLocks noGrp="1"/>
          </p:cNvSpPr>
          <p:nvPr>
            <p:ph type="body" idx="1"/>
          </p:nvPr>
        </p:nvSpPr>
        <p:spPr/>
        <p:txBody>
          <a:bodyPr/>
          <a:lstStyle/>
          <a:p>
            <a:r>
              <a:rPr lang="en-CA" sz="1800" dirty="0">
                <a:effectLst/>
                <a:latin typeface="Times New Roman" panose="02020603050405020304" pitchFamily="18" charset="0"/>
                <a:ea typeface="Times New Roman" panose="02020603050405020304" pitchFamily="18" charset="0"/>
              </a:rPr>
              <a:t>Marlene</a:t>
            </a:r>
          </a:p>
          <a:p>
            <a:endParaRPr lang="en-CA" sz="1800" dirty="0">
              <a:effectLst/>
              <a:latin typeface="Times New Roman" panose="02020603050405020304" pitchFamily="18" charset="0"/>
              <a:ea typeface="Times New Roman" panose="02020603050405020304" pitchFamily="18" charset="0"/>
            </a:endParaRPr>
          </a:p>
          <a:p>
            <a:endParaRPr lang="en-CA" sz="1800" dirty="0">
              <a:effectLst/>
              <a:latin typeface="Times New Roman" panose="02020603050405020304" pitchFamily="18" charset="0"/>
              <a:ea typeface="Times New Roman" panose="02020603050405020304" pitchFamily="18" charset="0"/>
            </a:endParaRPr>
          </a:p>
          <a:p>
            <a:r>
              <a:rPr lang="en-CA" sz="1800" dirty="0">
                <a:effectLst/>
                <a:latin typeface="Times New Roman" panose="02020603050405020304" pitchFamily="18" charset="0"/>
                <a:ea typeface="Times New Roman" panose="02020603050405020304" pitchFamily="18" charset="0"/>
              </a:rPr>
              <a:t>The requirements for municipalities to create Community Safety and Well-Being Plans stem from legislative efforts to promote proactive, collaborative approaches to community safety. </a:t>
            </a:r>
            <a:r>
              <a:rPr lang="en-US" sz="1800" dirty="0">
                <a:effectLst/>
                <a:latin typeface="Times New Roman" panose="02020603050405020304" pitchFamily="18" charset="0"/>
                <a:ea typeface="Yu Gothic" panose="020B0400000000000000" pitchFamily="34" charset="-128"/>
              </a:rPr>
              <a:t>In January 2019, new requirements for Community Safety and Well-being (CSWB) planning came into effect. </a:t>
            </a:r>
            <a:r>
              <a:rPr lang="en-US" sz="1800" i="1" dirty="0">
                <a:effectLst/>
                <a:latin typeface="Times New Roman" panose="02020603050405020304" pitchFamily="18" charset="0"/>
                <a:ea typeface="Yu Gothic" panose="020B0400000000000000" pitchFamily="34" charset="-128"/>
              </a:rPr>
              <a:t>The Police Services Act</a:t>
            </a:r>
            <a:r>
              <a:rPr lang="en-US" sz="1800" dirty="0">
                <a:effectLst/>
                <a:latin typeface="Times New Roman" panose="02020603050405020304" pitchFamily="18" charset="0"/>
                <a:ea typeface="Yu Gothic" panose="020B0400000000000000" pitchFamily="34" charset="-128"/>
              </a:rPr>
              <a:t>, 1990 (PSA) was amended, and municipalities across Ontario were instructed to develop and adopt a community safety and well-being plan in partnership with stakeholders and groups that are active in delivering services within our communities. </a:t>
            </a:r>
          </a:p>
          <a:p>
            <a:endParaRPr lang="en-US" sz="1800" dirty="0">
              <a:effectLst/>
              <a:latin typeface="Times New Roman" panose="02020603050405020304" pitchFamily="18" charset="0"/>
              <a:ea typeface="Yu Gothic" panose="020B0400000000000000" pitchFamily="34" charset="-128"/>
              <a:cs typeface="Calibri"/>
            </a:endParaRPr>
          </a:p>
          <a:p>
            <a:r>
              <a:rPr lang="en-CA" sz="1800" dirty="0">
                <a:effectLst/>
                <a:latin typeface="Times New Roman" panose="02020603050405020304" pitchFamily="18" charset="0"/>
                <a:ea typeface="Times New Roman" panose="02020603050405020304" pitchFamily="18" charset="0"/>
              </a:rPr>
              <a:t>This requirement mandated that municipalities add additional responses to safety issues that focus on addressing the root causes of societal issues (Government of Ontario, 2019). This legislation ensures that Municipalities are responsible for developing and adopting CSWB plans to prioritize the community’s needs. </a:t>
            </a:r>
          </a:p>
          <a:p>
            <a:endParaRPr lang="en-CA" sz="1800" dirty="0">
              <a:effectLst/>
              <a:latin typeface="Times New Roman" panose="02020603050405020304" pitchFamily="18" charset="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effectLst/>
                <a:latin typeface="Times New Roman" panose="02020603050405020304" pitchFamily="18" charset="0"/>
                <a:ea typeface="Times New Roman" panose="02020603050405020304" pitchFamily="18" charset="0"/>
                <a:cs typeface="Arial" panose="020B0604020202020204" pitchFamily="34" charset="0"/>
              </a:rPr>
              <a:t>Traditionally, public safety focused on responding to incidents through policing and emergency services alone. The CSWB plans to create a strategy which promotes early intervention and prevention to reduce reliance on emergency responses. This means that municipalities must form planning structures such as advisory committees, working groups, or implementation teams to guide the development and execution of their CSWB plans. It also requires the collaboration of a wide range of stakeholders, including police, public health, social services, educators, and community members.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effectLst/>
              <a:latin typeface="Times New Roman" panose="02020603050405020304" pitchFamily="18" charset="0"/>
              <a:ea typeface="Yu Gothic" panose="020B0400000000000000"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Yu Gothic" panose="020B0400000000000000" pitchFamily="34" charset="-128"/>
                <a:cs typeface="Arial" panose="020B0604020202020204" pitchFamily="34" charset="0"/>
              </a:rPr>
              <a:t>The Ontario Community Safety and Well-Being Planning framework was provided as a guide for municipalities to develop their own plans. </a:t>
            </a:r>
            <a:endParaRPr lang="en-CA" sz="1800" dirty="0">
              <a:effectLst/>
              <a:latin typeface="Aptos" panose="020B0004020202020204" pitchFamily="34" charset="0"/>
              <a:ea typeface="Yu Gothic" panose="020B0400000000000000"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effectLst/>
              <a:latin typeface="Aptos" panose="020B0004020202020204" pitchFamily="34" charset="0"/>
              <a:ea typeface="Yu Gothic" panose="020B0400000000000000" pitchFamily="34" charset="-128"/>
              <a:cs typeface="Arial" panose="020B0604020202020204" pitchFamily="34" charset="0"/>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B64A4042-F94C-6008-AD6F-1C9CD82AD1F6}"/>
              </a:ext>
            </a:extLst>
          </p:cNvPr>
          <p:cNvSpPr>
            <a:spLocks noGrp="1"/>
          </p:cNvSpPr>
          <p:nvPr>
            <p:ph type="sldNum" sz="quarter" idx="5"/>
          </p:nvPr>
        </p:nvSpPr>
        <p:spPr/>
        <p:txBody>
          <a:bodyPr/>
          <a:lstStyle/>
          <a:p>
            <a:fld id="{3DF6ECCE-C224-A846-989E-226062C5D193}" type="slidenum">
              <a:rPr lang="en-US" smtClean="0"/>
              <a:t>2</a:t>
            </a:fld>
            <a:endParaRPr lang="en-US"/>
          </a:p>
        </p:txBody>
      </p:sp>
    </p:spTree>
    <p:extLst>
      <p:ext uri="{BB962C8B-B14F-4D97-AF65-F5344CB8AC3E}">
        <p14:creationId xmlns:p14="http://schemas.microsoft.com/office/powerpoint/2010/main" val="20968128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E669C-4A7A-6626-CED3-1E0B8AB1E3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3921F4-3358-5976-43D7-822B5A5D1E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6F640A-E4F0-7A22-6F4B-79D416C19E4E}"/>
              </a:ext>
            </a:extLst>
          </p:cNvPr>
          <p:cNvSpPr>
            <a:spLocks noGrp="1"/>
          </p:cNvSpPr>
          <p:nvPr>
            <p:ph type="body" idx="1"/>
          </p:nvPr>
        </p:nvSpPr>
        <p:spPr/>
        <p:txBody>
          <a:bodyPr/>
          <a:lstStyle/>
          <a:p>
            <a:r>
              <a:rPr lang="en-US" dirty="0">
                <a:ea typeface="Calibri"/>
                <a:cs typeface="Calibri"/>
              </a:rPr>
              <a:t>Marlene - </a:t>
            </a:r>
          </a:p>
        </p:txBody>
      </p:sp>
      <p:sp>
        <p:nvSpPr>
          <p:cNvPr id="4" name="Slide Number Placeholder 3">
            <a:extLst>
              <a:ext uri="{FF2B5EF4-FFF2-40B4-BE49-F238E27FC236}">
                <a16:creationId xmlns:a16="http://schemas.microsoft.com/office/drawing/2014/main" id="{C6607D84-A927-769C-A647-29D2F2A56458}"/>
              </a:ext>
            </a:extLst>
          </p:cNvPr>
          <p:cNvSpPr>
            <a:spLocks noGrp="1"/>
          </p:cNvSpPr>
          <p:nvPr>
            <p:ph type="sldNum" sz="quarter" idx="5"/>
          </p:nvPr>
        </p:nvSpPr>
        <p:spPr/>
        <p:txBody>
          <a:bodyPr/>
          <a:lstStyle/>
          <a:p>
            <a:fld id="{3DF6ECCE-C224-A846-989E-226062C5D193}" type="slidenum">
              <a:rPr lang="en-US" smtClean="0"/>
              <a:t>20</a:t>
            </a:fld>
            <a:endParaRPr lang="en-US"/>
          </a:p>
        </p:txBody>
      </p:sp>
    </p:spTree>
    <p:extLst>
      <p:ext uri="{BB962C8B-B14F-4D97-AF65-F5344CB8AC3E}">
        <p14:creationId xmlns:p14="http://schemas.microsoft.com/office/powerpoint/2010/main" val="39984296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0193A-7FDD-4C2D-B6C5-061B2C1DFB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3F4B0B-90C3-25D0-2503-9111C05D4A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33481B-05BE-8776-09BC-D669C4A51BD5}"/>
              </a:ext>
            </a:extLst>
          </p:cNvPr>
          <p:cNvSpPr>
            <a:spLocks noGrp="1"/>
          </p:cNvSpPr>
          <p:nvPr>
            <p:ph type="body" idx="1"/>
          </p:nvPr>
        </p:nvSpPr>
        <p:spPr/>
        <p:txBody>
          <a:bodyPr/>
          <a:lstStyle/>
          <a:p>
            <a:r>
              <a:rPr lang="en-US" dirty="0">
                <a:ea typeface="Calibri"/>
                <a:cs typeface="Calibri"/>
              </a:rPr>
              <a:t>Marlene - </a:t>
            </a:r>
          </a:p>
        </p:txBody>
      </p:sp>
      <p:sp>
        <p:nvSpPr>
          <p:cNvPr id="4" name="Slide Number Placeholder 3">
            <a:extLst>
              <a:ext uri="{FF2B5EF4-FFF2-40B4-BE49-F238E27FC236}">
                <a16:creationId xmlns:a16="http://schemas.microsoft.com/office/drawing/2014/main" id="{FA9E1F9B-A257-448B-A455-C8CCE6846588}"/>
              </a:ext>
            </a:extLst>
          </p:cNvPr>
          <p:cNvSpPr>
            <a:spLocks noGrp="1"/>
          </p:cNvSpPr>
          <p:nvPr>
            <p:ph type="sldNum" sz="quarter" idx="5"/>
          </p:nvPr>
        </p:nvSpPr>
        <p:spPr/>
        <p:txBody>
          <a:bodyPr/>
          <a:lstStyle/>
          <a:p>
            <a:fld id="{3DF6ECCE-C224-A846-989E-226062C5D193}" type="slidenum">
              <a:rPr lang="en-US" smtClean="0"/>
              <a:t>21</a:t>
            </a:fld>
            <a:endParaRPr lang="en-US"/>
          </a:p>
        </p:txBody>
      </p:sp>
    </p:spTree>
    <p:extLst>
      <p:ext uri="{BB962C8B-B14F-4D97-AF65-F5344CB8AC3E}">
        <p14:creationId xmlns:p14="http://schemas.microsoft.com/office/powerpoint/2010/main" val="16722368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DB7A4-BC4C-EDD4-A704-48FF19AB6D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99F6C1-E137-D8B6-50BB-21564D3DC5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C0B5FA-07D6-E4CA-0DB8-1EC61393ADAD}"/>
              </a:ext>
            </a:extLst>
          </p:cNvPr>
          <p:cNvSpPr>
            <a:spLocks noGrp="1"/>
          </p:cNvSpPr>
          <p:nvPr>
            <p:ph type="body" idx="1"/>
          </p:nvPr>
        </p:nvSpPr>
        <p:spPr/>
        <p:txBody>
          <a:bodyPr/>
          <a:lstStyle/>
          <a:p>
            <a:r>
              <a:rPr lang="en-US" dirty="0">
                <a:ea typeface="Calibri"/>
                <a:cs typeface="Calibri"/>
              </a:rPr>
              <a:t>Marlene - </a:t>
            </a:r>
          </a:p>
        </p:txBody>
      </p:sp>
      <p:sp>
        <p:nvSpPr>
          <p:cNvPr id="4" name="Slide Number Placeholder 3">
            <a:extLst>
              <a:ext uri="{FF2B5EF4-FFF2-40B4-BE49-F238E27FC236}">
                <a16:creationId xmlns:a16="http://schemas.microsoft.com/office/drawing/2014/main" id="{D5CBB67B-7542-8564-2157-3A10E696DB9B}"/>
              </a:ext>
            </a:extLst>
          </p:cNvPr>
          <p:cNvSpPr>
            <a:spLocks noGrp="1"/>
          </p:cNvSpPr>
          <p:nvPr>
            <p:ph type="sldNum" sz="quarter" idx="5"/>
          </p:nvPr>
        </p:nvSpPr>
        <p:spPr/>
        <p:txBody>
          <a:bodyPr/>
          <a:lstStyle/>
          <a:p>
            <a:fld id="{3DF6ECCE-C224-A846-989E-226062C5D193}" type="slidenum">
              <a:rPr lang="en-US" smtClean="0"/>
              <a:t>22</a:t>
            </a:fld>
            <a:endParaRPr lang="en-US"/>
          </a:p>
        </p:txBody>
      </p:sp>
    </p:spTree>
    <p:extLst>
      <p:ext uri="{BB962C8B-B14F-4D97-AF65-F5344CB8AC3E}">
        <p14:creationId xmlns:p14="http://schemas.microsoft.com/office/powerpoint/2010/main" val="20490732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525EB-E638-663F-3555-2507030E6F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30F96E-5429-C712-628E-0D56974706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3B9F83-AA1D-58CF-391C-5156D797DC8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effectLst/>
              <a:latin typeface="Aptos" panose="020B0004020202020204" pitchFamily="34" charset="0"/>
              <a:ea typeface="Yu Gothic" panose="020B0400000000000000" pitchFamily="34" charset="-128"/>
              <a:cs typeface="Arial" panose="020B0604020202020204" pitchFamily="34" charset="0"/>
            </a:endParaRPr>
          </a:p>
          <a:p>
            <a:r>
              <a:rPr lang="en-US" dirty="0">
                <a:ea typeface="Calibri"/>
                <a:cs typeface="Calibri"/>
              </a:rPr>
              <a:t>Common process included outside research, 2ndary data, primary data gathering from community using various methods, analysis and development of priorities and implementation strategies</a:t>
            </a:r>
          </a:p>
        </p:txBody>
      </p:sp>
      <p:sp>
        <p:nvSpPr>
          <p:cNvPr id="4" name="Slide Number Placeholder 3">
            <a:extLst>
              <a:ext uri="{FF2B5EF4-FFF2-40B4-BE49-F238E27FC236}">
                <a16:creationId xmlns:a16="http://schemas.microsoft.com/office/drawing/2014/main" id="{BA0D9BF7-6A27-6723-4780-EBC329E4E106}"/>
              </a:ext>
            </a:extLst>
          </p:cNvPr>
          <p:cNvSpPr>
            <a:spLocks noGrp="1"/>
          </p:cNvSpPr>
          <p:nvPr>
            <p:ph type="sldNum" sz="quarter" idx="5"/>
          </p:nvPr>
        </p:nvSpPr>
        <p:spPr/>
        <p:txBody>
          <a:bodyPr/>
          <a:lstStyle/>
          <a:p>
            <a:fld id="{3DF6ECCE-C224-A846-989E-226062C5D193}" type="slidenum">
              <a:rPr lang="en-US" smtClean="0"/>
              <a:t>23</a:t>
            </a:fld>
            <a:endParaRPr lang="en-US"/>
          </a:p>
        </p:txBody>
      </p:sp>
    </p:spTree>
    <p:extLst>
      <p:ext uri="{BB962C8B-B14F-4D97-AF65-F5344CB8AC3E}">
        <p14:creationId xmlns:p14="http://schemas.microsoft.com/office/powerpoint/2010/main" val="35898645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23368-BC9B-AF8F-C396-FE19AC9E1B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EE6744-0255-AF2F-5190-CF1047B4E1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B69664-0FEA-A45D-1E02-4FAF6545BAC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effectLst/>
              <a:latin typeface="Aptos" panose="020B0004020202020204" pitchFamily="34" charset="0"/>
              <a:ea typeface="Yu Gothic" panose="020B0400000000000000" pitchFamily="34" charset="-128"/>
              <a:cs typeface="Arial" panose="020B0604020202020204" pitchFamily="34" charset="0"/>
            </a:endParaRPr>
          </a:p>
          <a:p>
            <a:r>
              <a:rPr lang="en-US" dirty="0">
                <a:ea typeface="Calibri"/>
                <a:cs typeface="Calibri"/>
              </a:rPr>
              <a:t>Common process included outside research, 2ndary data, primary data gathering from community using various methods, analysis and development of priorities and implementation strategies</a:t>
            </a:r>
          </a:p>
        </p:txBody>
      </p:sp>
      <p:sp>
        <p:nvSpPr>
          <p:cNvPr id="4" name="Slide Number Placeholder 3">
            <a:extLst>
              <a:ext uri="{FF2B5EF4-FFF2-40B4-BE49-F238E27FC236}">
                <a16:creationId xmlns:a16="http://schemas.microsoft.com/office/drawing/2014/main" id="{5B92FB22-C914-8558-3083-27A561775CF8}"/>
              </a:ext>
            </a:extLst>
          </p:cNvPr>
          <p:cNvSpPr>
            <a:spLocks noGrp="1"/>
          </p:cNvSpPr>
          <p:nvPr>
            <p:ph type="sldNum" sz="quarter" idx="5"/>
          </p:nvPr>
        </p:nvSpPr>
        <p:spPr/>
        <p:txBody>
          <a:bodyPr/>
          <a:lstStyle/>
          <a:p>
            <a:fld id="{3DF6ECCE-C224-A846-989E-226062C5D193}" type="slidenum">
              <a:rPr lang="en-US" smtClean="0"/>
              <a:t>24</a:t>
            </a:fld>
            <a:endParaRPr lang="en-US"/>
          </a:p>
        </p:txBody>
      </p:sp>
    </p:spTree>
    <p:extLst>
      <p:ext uri="{BB962C8B-B14F-4D97-AF65-F5344CB8AC3E}">
        <p14:creationId xmlns:p14="http://schemas.microsoft.com/office/powerpoint/2010/main" val="13527930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350A7-C9F1-939D-89C5-83D0FAD737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008846-3C47-4D48-C099-6CAFA74527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825D96-EFEA-EDD8-E25B-DC13BA0C796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effectLst/>
              <a:latin typeface="Aptos" panose="020B0004020202020204" pitchFamily="34" charset="0"/>
              <a:ea typeface="Yu Gothic" panose="020B0400000000000000" pitchFamily="34" charset="-128"/>
              <a:cs typeface="Arial" panose="020B0604020202020204" pitchFamily="34" charset="0"/>
            </a:endParaRPr>
          </a:p>
          <a:p>
            <a:r>
              <a:rPr lang="en-US" dirty="0">
                <a:ea typeface="Calibri"/>
                <a:cs typeface="Calibri"/>
              </a:rPr>
              <a:t>Common process included outside research, 2ndary data, primary data gathering from community using various methods, analysis and development of priorities and implementation strategies</a:t>
            </a:r>
          </a:p>
        </p:txBody>
      </p:sp>
      <p:sp>
        <p:nvSpPr>
          <p:cNvPr id="4" name="Slide Number Placeholder 3">
            <a:extLst>
              <a:ext uri="{FF2B5EF4-FFF2-40B4-BE49-F238E27FC236}">
                <a16:creationId xmlns:a16="http://schemas.microsoft.com/office/drawing/2014/main" id="{C6981356-9D9D-52CA-3296-0A5AA072A4D4}"/>
              </a:ext>
            </a:extLst>
          </p:cNvPr>
          <p:cNvSpPr>
            <a:spLocks noGrp="1"/>
          </p:cNvSpPr>
          <p:nvPr>
            <p:ph type="sldNum" sz="quarter" idx="5"/>
          </p:nvPr>
        </p:nvSpPr>
        <p:spPr/>
        <p:txBody>
          <a:bodyPr/>
          <a:lstStyle/>
          <a:p>
            <a:fld id="{3DF6ECCE-C224-A846-989E-226062C5D193}" type="slidenum">
              <a:rPr lang="en-US" smtClean="0"/>
              <a:t>25</a:t>
            </a:fld>
            <a:endParaRPr lang="en-US"/>
          </a:p>
        </p:txBody>
      </p:sp>
    </p:spTree>
    <p:extLst>
      <p:ext uri="{BB962C8B-B14F-4D97-AF65-F5344CB8AC3E}">
        <p14:creationId xmlns:p14="http://schemas.microsoft.com/office/powerpoint/2010/main" val="8525109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F8780-9E04-A45F-778A-12ED78A06C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156542-E863-D9E5-3E6B-C2272CB97A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F54893-9DF4-928F-A8DF-BA94246B20AC}"/>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DC689FC0-83C6-52D9-D033-80622FC74576}"/>
              </a:ext>
            </a:extLst>
          </p:cNvPr>
          <p:cNvSpPr>
            <a:spLocks noGrp="1"/>
          </p:cNvSpPr>
          <p:nvPr>
            <p:ph type="sldNum" sz="quarter" idx="5"/>
          </p:nvPr>
        </p:nvSpPr>
        <p:spPr/>
        <p:txBody>
          <a:bodyPr/>
          <a:lstStyle/>
          <a:p>
            <a:fld id="{3DF6ECCE-C224-A846-989E-226062C5D193}" type="slidenum">
              <a:rPr lang="en-US" smtClean="0"/>
              <a:t>26</a:t>
            </a:fld>
            <a:endParaRPr lang="en-US"/>
          </a:p>
        </p:txBody>
      </p:sp>
    </p:spTree>
    <p:extLst>
      <p:ext uri="{BB962C8B-B14F-4D97-AF65-F5344CB8AC3E}">
        <p14:creationId xmlns:p14="http://schemas.microsoft.com/office/powerpoint/2010/main" val="18190563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54D25-265B-67EB-7777-AB489A4C6A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A49839-79DB-2A45-2D1F-FB7AF105A8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66DD08-2F2F-8B96-5BCE-279FB2BB08A9}"/>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8012896A-9590-E693-0497-B15919E0F6D1}"/>
              </a:ext>
            </a:extLst>
          </p:cNvPr>
          <p:cNvSpPr>
            <a:spLocks noGrp="1"/>
          </p:cNvSpPr>
          <p:nvPr>
            <p:ph type="sldNum" sz="quarter" idx="5"/>
          </p:nvPr>
        </p:nvSpPr>
        <p:spPr/>
        <p:txBody>
          <a:bodyPr/>
          <a:lstStyle/>
          <a:p>
            <a:fld id="{3DF6ECCE-C224-A846-989E-226062C5D193}" type="slidenum">
              <a:rPr lang="en-US" smtClean="0"/>
              <a:t>27</a:t>
            </a:fld>
            <a:endParaRPr lang="en-US"/>
          </a:p>
        </p:txBody>
      </p:sp>
    </p:spTree>
    <p:extLst>
      <p:ext uri="{BB962C8B-B14F-4D97-AF65-F5344CB8AC3E}">
        <p14:creationId xmlns:p14="http://schemas.microsoft.com/office/powerpoint/2010/main" val="29291883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18B11-8A55-D924-A1C0-D479FFBBF7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1CF827-2D89-108E-D031-E19206896A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A3AF34-E237-1387-F48D-436F1320E557}"/>
              </a:ext>
            </a:extLst>
          </p:cNvPr>
          <p:cNvSpPr>
            <a:spLocks noGrp="1"/>
          </p:cNvSpPr>
          <p:nvPr>
            <p:ph type="body" idx="1"/>
          </p:nvPr>
        </p:nvSpPr>
        <p:spPr/>
        <p:txBody>
          <a:bodyPr/>
          <a:lstStyle/>
          <a:p>
            <a:r>
              <a:rPr lang="en-US" dirty="0">
                <a:ea typeface="Calibri"/>
                <a:cs typeface="Calibri"/>
              </a:rPr>
              <a:t>Mavis – virtual focus</a:t>
            </a:r>
          </a:p>
        </p:txBody>
      </p:sp>
      <p:sp>
        <p:nvSpPr>
          <p:cNvPr id="4" name="Slide Number Placeholder 3">
            <a:extLst>
              <a:ext uri="{FF2B5EF4-FFF2-40B4-BE49-F238E27FC236}">
                <a16:creationId xmlns:a16="http://schemas.microsoft.com/office/drawing/2014/main" id="{D79DF8B9-8664-9E93-9677-67AFC4308255}"/>
              </a:ext>
            </a:extLst>
          </p:cNvPr>
          <p:cNvSpPr>
            <a:spLocks noGrp="1"/>
          </p:cNvSpPr>
          <p:nvPr>
            <p:ph type="sldNum" sz="quarter" idx="5"/>
          </p:nvPr>
        </p:nvSpPr>
        <p:spPr/>
        <p:txBody>
          <a:bodyPr/>
          <a:lstStyle/>
          <a:p>
            <a:fld id="{3DF6ECCE-C224-A846-989E-226062C5D193}" type="slidenum">
              <a:rPr lang="en-US" smtClean="0"/>
              <a:t>28</a:t>
            </a:fld>
            <a:endParaRPr lang="en-US"/>
          </a:p>
        </p:txBody>
      </p:sp>
    </p:spTree>
    <p:extLst>
      <p:ext uri="{BB962C8B-B14F-4D97-AF65-F5344CB8AC3E}">
        <p14:creationId xmlns:p14="http://schemas.microsoft.com/office/powerpoint/2010/main" val="17754586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469B6-7EFC-543F-C04D-D14284994D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709DE-51C0-B6C4-29F8-C1F187510C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F102F2-884D-DB43-2037-C02975264526}"/>
              </a:ext>
            </a:extLst>
          </p:cNvPr>
          <p:cNvSpPr>
            <a:spLocks noGrp="1"/>
          </p:cNvSpPr>
          <p:nvPr>
            <p:ph type="body" idx="1"/>
          </p:nvPr>
        </p:nvSpPr>
        <p:spPr/>
        <p:txBody>
          <a:bodyPr/>
          <a:lstStyle/>
          <a:p>
            <a:r>
              <a:rPr lang="en-US" dirty="0">
                <a:ea typeface="Calibri"/>
                <a:cs typeface="Calibri"/>
              </a:rPr>
              <a:t>Mavis – in person consultations</a:t>
            </a:r>
          </a:p>
        </p:txBody>
      </p:sp>
      <p:sp>
        <p:nvSpPr>
          <p:cNvPr id="4" name="Slide Number Placeholder 3">
            <a:extLst>
              <a:ext uri="{FF2B5EF4-FFF2-40B4-BE49-F238E27FC236}">
                <a16:creationId xmlns:a16="http://schemas.microsoft.com/office/drawing/2014/main" id="{82AD40E9-2C8A-3B6F-C437-F74F380F482C}"/>
              </a:ext>
            </a:extLst>
          </p:cNvPr>
          <p:cNvSpPr>
            <a:spLocks noGrp="1"/>
          </p:cNvSpPr>
          <p:nvPr>
            <p:ph type="sldNum" sz="quarter" idx="5"/>
          </p:nvPr>
        </p:nvSpPr>
        <p:spPr/>
        <p:txBody>
          <a:bodyPr/>
          <a:lstStyle/>
          <a:p>
            <a:fld id="{3DF6ECCE-C224-A846-989E-226062C5D193}" type="slidenum">
              <a:rPr lang="en-US" smtClean="0"/>
              <a:t>29</a:t>
            </a:fld>
            <a:endParaRPr lang="en-US"/>
          </a:p>
        </p:txBody>
      </p:sp>
    </p:spTree>
    <p:extLst>
      <p:ext uri="{BB962C8B-B14F-4D97-AF65-F5344CB8AC3E}">
        <p14:creationId xmlns:p14="http://schemas.microsoft.com/office/powerpoint/2010/main" val="3753760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4E9A1-CBB8-7F0C-9112-B4EC6E559E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956C07-9B48-2E14-8782-70B6F905A0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090369-2621-10EF-599F-CF6BB15C6FD5}"/>
              </a:ext>
            </a:extLst>
          </p:cNvPr>
          <p:cNvSpPr>
            <a:spLocks noGrp="1"/>
          </p:cNvSpPr>
          <p:nvPr>
            <p:ph type="body" idx="1"/>
          </p:nvPr>
        </p:nvSpPr>
        <p:spPr/>
        <p:txBody>
          <a:bodyPr/>
          <a:lstStyle/>
          <a:p>
            <a:r>
              <a:rPr lang="en-CA" sz="1800" dirty="0">
                <a:effectLst/>
                <a:latin typeface="Times New Roman" panose="02020603050405020304" pitchFamily="18" charset="0"/>
                <a:ea typeface="Times New Roman" panose="02020603050405020304" pitchFamily="18" charset="0"/>
              </a:rPr>
              <a:t>Marlene</a:t>
            </a:r>
          </a:p>
          <a:p>
            <a:endParaRPr lang="en-CA" sz="1800" dirty="0">
              <a:effectLst/>
              <a:latin typeface="Times New Roman" panose="02020603050405020304" pitchFamily="18" charset="0"/>
              <a:ea typeface="Times New Roman" panose="02020603050405020304" pitchFamily="18" charset="0"/>
            </a:endParaRPr>
          </a:p>
          <a:p>
            <a:endParaRPr lang="en-CA" sz="1800" dirty="0">
              <a:effectLst/>
              <a:latin typeface="Times New Roman" panose="02020603050405020304" pitchFamily="18" charset="0"/>
              <a:ea typeface="Times New Roman" panose="02020603050405020304" pitchFamily="18" charset="0"/>
            </a:endParaRPr>
          </a:p>
          <a:p>
            <a:r>
              <a:rPr lang="en-CA" sz="1800" dirty="0">
                <a:effectLst/>
                <a:latin typeface="Times New Roman" panose="02020603050405020304" pitchFamily="18" charset="0"/>
                <a:ea typeface="Times New Roman" panose="02020603050405020304" pitchFamily="18" charset="0"/>
              </a:rPr>
              <a:t>The requirements for municipalities to create Community Safety and Well-Being Plans stem from legislative efforts to promote proactive, collaborative approaches to community safety. </a:t>
            </a:r>
            <a:r>
              <a:rPr lang="en-US" sz="1800" dirty="0">
                <a:effectLst/>
                <a:latin typeface="Times New Roman" panose="02020603050405020304" pitchFamily="18" charset="0"/>
                <a:ea typeface="Yu Gothic" panose="020B0400000000000000" pitchFamily="34" charset="-128"/>
              </a:rPr>
              <a:t>In January 2019, new requirements for Community Safety and Well-being (CSWB) planning came into effect. </a:t>
            </a:r>
            <a:r>
              <a:rPr lang="en-US" sz="1800" i="1" dirty="0">
                <a:effectLst/>
                <a:latin typeface="Times New Roman" panose="02020603050405020304" pitchFamily="18" charset="0"/>
                <a:ea typeface="Yu Gothic" panose="020B0400000000000000" pitchFamily="34" charset="-128"/>
              </a:rPr>
              <a:t>The Police Services Act</a:t>
            </a:r>
            <a:r>
              <a:rPr lang="en-US" sz="1800" dirty="0">
                <a:effectLst/>
                <a:latin typeface="Times New Roman" panose="02020603050405020304" pitchFamily="18" charset="0"/>
                <a:ea typeface="Yu Gothic" panose="020B0400000000000000" pitchFamily="34" charset="-128"/>
              </a:rPr>
              <a:t>, 1990 (PSA) was amended, and municipalities across Ontario were instructed to develop and adopt a community safety and well-being plan in partnership with stakeholders and groups that are active in delivering services within our communities. </a:t>
            </a:r>
          </a:p>
          <a:p>
            <a:endParaRPr lang="en-US" sz="1800" dirty="0">
              <a:effectLst/>
              <a:latin typeface="Times New Roman" panose="02020603050405020304" pitchFamily="18" charset="0"/>
              <a:ea typeface="Yu Gothic" panose="020B0400000000000000" pitchFamily="34" charset="-128"/>
              <a:cs typeface="Calibri"/>
            </a:endParaRPr>
          </a:p>
          <a:p>
            <a:r>
              <a:rPr lang="en-CA" sz="1800" dirty="0">
                <a:effectLst/>
                <a:latin typeface="Times New Roman" panose="02020603050405020304" pitchFamily="18" charset="0"/>
                <a:ea typeface="Times New Roman" panose="02020603050405020304" pitchFamily="18" charset="0"/>
              </a:rPr>
              <a:t>This requirement mandated that municipalities add additional responses to safety issues that focus on addressing the root causes of societal issues (Government of Ontario, 2019). This legislation ensures that Municipalities are responsible for developing and adopting CSWB plans to prioritize the community’s needs. </a:t>
            </a:r>
          </a:p>
          <a:p>
            <a:endParaRPr lang="en-CA" sz="1800" dirty="0">
              <a:effectLst/>
              <a:latin typeface="Times New Roman" panose="02020603050405020304" pitchFamily="18" charset="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effectLst/>
                <a:latin typeface="Times New Roman" panose="02020603050405020304" pitchFamily="18" charset="0"/>
                <a:ea typeface="Times New Roman" panose="02020603050405020304" pitchFamily="18" charset="0"/>
                <a:cs typeface="Arial" panose="020B0604020202020204" pitchFamily="34" charset="0"/>
              </a:rPr>
              <a:t>Traditionally, public safety focused on responding to incidents through policing and emergency services alone. The CSWB plans to create a strategy which promotes early intervention and prevention to reduce reliance on emergency responses. This means that municipalities must form planning structures such as advisory committees, working groups, or implementation teams to guide the development and execution of their CSWB plans. It also requires the collaboration of a wide range of stakeholders, including police, public health, social services, educators, and community members.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effectLst/>
              <a:latin typeface="Times New Roman" panose="02020603050405020304" pitchFamily="18" charset="0"/>
              <a:ea typeface="Yu Gothic" panose="020B0400000000000000"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Yu Gothic" panose="020B0400000000000000" pitchFamily="34" charset="-128"/>
                <a:cs typeface="Arial" panose="020B0604020202020204" pitchFamily="34" charset="0"/>
              </a:rPr>
              <a:t>The Ontario Community Safety and Well-Being Planning framework was provided as a guide for municipalities to develop their own plans. </a:t>
            </a:r>
            <a:endParaRPr lang="en-CA" sz="1800" dirty="0">
              <a:effectLst/>
              <a:latin typeface="Aptos" panose="020B0004020202020204" pitchFamily="34" charset="0"/>
              <a:ea typeface="Yu Gothic" panose="020B0400000000000000"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dirty="0">
              <a:effectLst/>
              <a:latin typeface="Aptos" panose="020B0004020202020204" pitchFamily="34" charset="0"/>
              <a:ea typeface="Yu Gothic" panose="020B0400000000000000" pitchFamily="34" charset="-128"/>
              <a:cs typeface="Arial" panose="020B0604020202020204" pitchFamily="34" charset="0"/>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E0841882-179E-7024-2EF4-9F0A63BAB85E}"/>
              </a:ext>
            </a:extLst>
          </p:cNvPr>
          <p:cNvSpPr>
            <a:spLocks noGrp="1"/>
          </p:cNvSpPr>
          <p:nvPr>
            <p:ph type="sldNum" sz="quarter" idx="5"/>
          </p:nvPr>
        </p:nvSpPr>
        <p:spPr/>
        <p:txBody>
          <a:bodyPr/>
          <a:lstStyle/>
          <a:p>
            <a:fld id="{3DF6ECCE-C224-A846-989E-226062C5D193}" type="slidenum">
              <a:rPr lang="en-US" smtClean="0"/>
              <a:t>3</a:t>
            </a:fld>
            <a:endParaRPr lang="en-US"/>
          </a:p>
        </p:txBody>
      </p:sp>
    </p:spTree>
    <p:extLst>
      <p:ext uri="{BB962C8B-B14F-4D97-AF65-F5344CB8AC3E}">
        <p14:creationId xmlns:p14="http://schemas.microsoft.com/office/powerpoint/2010/main" val="5044941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50782-DAB5-6966-B029-7627107492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B75BE1-2CE3-3EEF-5EC6-FC69A5E2D3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8DAEA8-39AA-89AE-9CD2-0E15B07A2824}"/>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82562C30-C277-3598-A6AA-697F0A8E44F2}"/>
              </a:ext>
            </a:extLst>
          </p:cNvPr>
          <p:cNvSpPr>
            <a:spLocks noGrp="1"/>
          </p:cNvSpPr>
          <p:nvPr>
            <p:ph type="sldNum" sz="quarter" idx="5"/>
          </p:nvPr>
        </p:nvSpPr>
        <p:spPr/>
        <p:txBody>
          <a:bodyPr/>
          <a:lstStyle/>
          <a:p>
            <a:fld id="{3DF6ECCE-C224-A846-989E-226062C5D193}" type="slidenum">
              <a:rPr lang="en-US" smtClean="0"/>
              <a:t>30</a:t>
            </a:fld>
            <a:endParaRPr lang="en-US"/>
          </a:p>
        </p:txBody>
      </p:sp>
    </p:spTree>
    <p:extLst>
      <p:ext uri="{BB962C8B-B14F-4D97-AF65-F5344CB8AC3E}">
        <p14:creationId xmlns:p14="http://schemas.microsoft.com/office/powerpoint/2010/main" val="37159635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DDBA2-D7BB-079B-4955-DF50D1A16D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5B14CD-B490-A8B8-3B77-2151ACDB44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D197F5-0BD2-5BA2-8598-B7807F9D4D23}"/>
              </a:ext>
            </a:extLst>
          </p:cNvPr>
          <p:cNvSpPr>
            <a:spLocks noGrp="1"/>
          </p:cNvSpPr>
          <p:nvPr>
            <p:ph type="body" idx="1"/>
          </p:nvPr>
        </p:nvSpPr>
        <p:spPr/>
        <p:txBody>
          <a:bodyPr/>
          <a:lstStyle/>
          <a:p>
            <a:r>
              <a:rPr lang="en-US" dirty="0">
                <a:ea typeface="Calibri"/>
                <a:cs typeface="Calibri"/>
              </a:rPr>
              <a:t>Here is what Ottawa’s goals, strategies and outcomes looked like.</a:t>
            </a:r>
          </a:p>
        </p:txBody>
      </p:sp>
      <p:sp>
        <p:nvSpPr>
          <p:cNvPr id="4" name="Slide Number Placeholder 3">
            <a:extLst>
              <a:ext uri="{FF2B5EF4-FFF2-40B4-BE49-F238E27FC236}">
                <a16:creationId xmlns:a16="http://schemas.microsoft.com/office/drawing/2014/main" id="{82C7B40B-E5FE-BF99-E046-4B366CECB638}"/>
              </a:ext>
            </a:extLst>
          </p:cNvPr>
          <p:cNvSpPr>
            <a:spLocks noGrp="1"/>
          </p:cNvSpPr>
          <p:nvPr>
            <p:ph type="sldNum" sz="quarter" idx="5"/>
          </p:nvPr>
        </p:nvSpPr>
        <p:spPr/>
        <p:txBody>
          <a:bodyPr/>
          <a:lstStyle/>
          <a:p>
            <a:fld id="{3DF6ECCE-C224-A846-989E-226062C5D193}" type="slidenum">
              <a:rPr lang="en-US" smtClean="0"/>
              <a:t>31</a:t>
            </a:fld>
            <a:endParaRPr lang="en-US"/>
          </a:p>
        </p:txBody>
      </p:sp>
    </p:spTree>
    <p:extLst>
      <p:ext uri="{BB962C8B-B14F-4D97-AF65-F5344CB8AC3E}">
        <p14:creationId xmlns:p14="http://schemas.microsoft.com/office/powerpoint/2010/main" val="1481599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C83AAD-EF99-B9A3-1ECB-A21B1B0895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9575A6-F541-0615-6494-1DF9A61A13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A322F4-7AEB-8110-374C-B4EFACA5C452}"/>
              </a:ext>
            </a:extLst>
          </p:cNvPr>
          <p:cNvSpPr>
            <a:spLocks noGrp="1"/>
          </p:cNvSpPr>
          <p:nvPr>
            <p:ph type="body" idx="1"/>
          </p:nvPr>
        </p:nvSpPr>
        <p:spPr/>
        <p:txBody>
          <a:bodyPr/>
          <a:lstStyle/>
          <a:p>
            <a:r>
              <a:rPr lang="en-US" dirty="0">
                <a:ea typeface="Calibri"/>
                <a:cs typeface="Calibri"/>
              </a:rPr>
              <a:t>Abuse more than 10+, Violence, DV</a:t>
            </a:r>
          </a:p>
        </p:txBody>
      </p:sp>
      <p:sp>
        <p:nvSpPr>
          <p:cNvPr id="4" name="Slide Number Placeholder 3">
            <a:extLst>
              <a:ext uri="{FF2B5EF4-FFF2-40B4-BE49-F238E27FC236}">
                <a16:creationId xmlns:a16="http://schemas.microsoft.com/office/drawing/2014/main" id="{CAF2254E-A311-1893-1895-ADC0628659CB}"/>
              </a:ext>
            </a:extLst>
          </p:cNvPr>
          <p:cNvSpPr>
            <a:spLocks noGrp="1"/>
          </p:cNvSpPr>
          <p:nvPr>
            <p:ph type="sldNum" sz="quarter" idx="5"/>
          </p:nvPr>
        </p:nvSpPr>
        <p:spPr/>
        <p:txBody>
          <a:bodyPr/>
          <a:lstStyle/>
          <a:p>
            <a:fld id="{3DF6ECCE-C224-A846-989E-226062C5D193}" type="slidenum">
              <a:rPr lang="en-US" smtClean="0"/>
              <a:t>32</a:t>
            </a:fld>
            <a:endParaRPr lang="en-US"/>
          </a:p>
        </p:txBody>
      </p:sp>
    </p:spTree>
    <p:extLst>
      <p:ext uri="{BB962C8B-B14F-4D97-AF65-F5344CB8AC3E}">
        <p14:creationId xmlns:p14="http://schemas.microsoft.com/office/powerpoint/2010/main" val="37757114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5B226-D2FD-AFDF-8B61-B6FDEC9166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C8EF58-3543-FEB5-5C19-81EF856626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EEE4E8-D4D7-0D69-33DF-66C8C1359AA0}"/>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BA053EA8-D429-46B7-33B5-CFAF51001800}"/>
              </a:ext>
            </a:extLst>
          </p:cNvPr>
          <p:cNvSpPr>
            <a:spLocks noGrp="1"/>
          </p:cNvSpPr>
          <p:nvPr>
            <p:ph type="sldNum" sz="quarter" idx="5"/>
          </p:nvPr>
        </p:nvSpPr>
        <p:spPr/>
        <p:txBody>
          <a:bodyPr/>
          <a:lstStyle/>
          <a:p>
            <a:fld id="{3DF6ECCE-C224-A846-989E-226062C5D193}" type="slidenum">
              <a:rPr lang="en-US" smtClean="0"/>
              <a:t>33</a:t>
            </a:fld>
            <a:endParaRPr lang="en-US"/>
          </a:p>
        </p:txBody>
      </p:sp>
    </p:spTree>
    <p:extLst>
      <p:ext uri="{BB962C8B-B14F-4D97-AF65-F5344CB8AC3E}">
        <p14:creationId xmlns:p14="http://schemas.microsoft.com/office/powerpoint/2010/main" val="3148143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9544A-DD9D-89F2-0BDD-0518CCB1B8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41DF2E-7084-D202-1E45-12313F90D4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EB45B4-4BBA-5C4D-86DF-CD292026C65B}"/>
              </a:ext>
            </a:extLst>
          </p:cNvPr>
          <p:cNvSpPr>
            <a:spLocks noGrp="1"/>
          </p:cNvSpPr>
          <p:nvPr>
            <p:ph type="body" idx="1"/>
          </p:nvPr>
        </p:nvSpPr>
        <p:spPr/>
        <p:txBody>
          <a:bodyPr/>
          <a:lstStyle/>
          <a:p>
            <a:r>
              <a:rPr lang="en-US" dirty="0">
                <a:ea typeface="Calibri"/>
                <a:cs typeface="Calibri"/>
              </a:rPr>
              <a:t>Marlene – this was the common framework municipalities were to address.</a:t>
            </a:r>
          </a:p>
        </p:txBody>
      </p:sp>
      <p:sp>
        <p:nvSpPr>
          <p:cNvPr id="4" name="Slide Number Placeholder 3">
            <a:extLst>
              <a:ext uri="{FF2B5EF4-FFF2-40B4-BE49-F238E27FC236}">
                <a16:creationId xmlns:a16="http://schemas.microsoft.com/office/drawing/2014/main" id="{1DE50333-30A2-09DE-6FB5-A2E7409F929F}"/>
              </a:ext>
            </a:extLst>
          </p:cNvPr>
          <p:cNvSpPr>
            <a:spLocks noGrp="1"/>
          </p:cNvSpPr>
          <p:nvPr>
            <p:ph type="sldNum" sz="quarter" idx="5"/>
          </p:nvPr>
        </p:nvSpPr>
        <p:spPr/>
        <p:txBody>
          <a:bodyPr/>
          <a:lstStyle/>
          <a:p>
            <a:fld id="{3DF6ECCE-C224-A846-989E-226062C5D193}" type="slidenum">
              <a:rPr lang="en-US" smtClean="0"/>
              <a:t>4</a:t>
            </a:fld>
            <a:endParaRPr lang="en-US"/>
          </a:p>
        </p:txBody>
      </p:sp>
    </p:spTree>
    <p:extLst>
      <p:ext uri="{BB962C8B-B14F-4D97-AF65-F5344CB8AC3E}">
        <p14:creationId xmlns:p14="http://schemas.microsoft.com/office/powerpoint/2010/main" val="4039757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669D1-BA16-12E6-5247-784E758F53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FBA253-5B90-8079-0455-200B19A7CC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28340B-A2A1-FCF4-A4F9-C6060F3714BB}"/>
              </a:ext>
            </a:extLst>
          </p:cNvPr>
          <p:cNvSpPr>
            <a:spLocks noGrp="1"/>
          </p:cNvSpPr>
          <p:nvPr>
            <p:ph type="body" idx="1"/>
          </p:nvPr>
        </p:nvSpPr>
        <p:spPr/>
        <p:txBody>
          <a:bodyPr/>
          <a:lstStyle/>
          <a:p>
            <a:r>
              <a:rPr lang="en-US" dirty="0">
                <a:ea typeface="Calibri"/>
                <a:cs typeface="Calibri"/>
              </a:rPr>
              <a:t>Marlene - </a:t>
            </a:r>
          </a:p>
        </p:txBody>
      </p:sp>
      <p:sp>
        <p:nvSpPr>
          <p:cNvPr id="4" name="Slide Number Placeholder 3">
            <a:extLst>
              <a:ext uri="{FF2B5EF4-FFF2-40B4-BE49-F238E27FC236}">
                <a16:creationId xmlns:a16="http://schemas.microsoft.com/office/drawing/2014/main" id="{2002DBEA-9D00-8C88-66B1-BAA9C787362F}"/>
              </a:ext>
            </a:extLst>
          </p:cNvPr>
          <p:cNvSpPr>
            <a:spLocks noGrp="1"/>
          </p:cNvSpPr>
          <p:nvPr>
            <p:ph type="sldNum" sz="quarter" idx="5"/>
          </p:nvPr>
        </p:nvSpPr>
        <p:spPr/>
        <p:txBody>
          <a:bodyPr/>
          <a:lstStyle/>
          <a:p>
            <a:fld id="{3DF6ECCE-C224-A846-989E-226062C5D193}" type="slidenum">
              <a:rPr lang="en-US" smtClean="0"/>
              <a:t>5</a:t>
            </a:fld>
            <a:endParaRPr lang="en-US"/>
          </a:p>
        </p:txBody>
      </p:sp>
    </p:spTree>
    <p:extLst>
      <p:ext uri="{BB962C8B-B14F-4D97-AF65-F5344CB8AC3E}">
        <p14:creationId xmlns:p14="http://schemas.microsoft.com/office/powerpoint/2010/main" val="3011762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22C02-B1FB-12CE-A3CF-FA0B8075A9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E2696E-3F06-173B-4011-B522673E4D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21981C-2FB6-D16D-5F4C-FA750265DA4D}"/>
              </a:ext>
            </a:extLst>
          </p:cNvPr>
          <p:cNvSpPr>
            <a:spLocks noGrp="1"/>
          </p:cNvSpPr>
          <p:nvPr>
            <p:ph type="body" idx="1"/>
          </p:nvPr>
        </p:nvSpPr>
        <p:spPr/>
        <p:txBody>
          <a:bodyPr/>
          <a:lstStyle/>
          <a:p>
            <a:r>
              <a:rPr lang="en-US" dirty="0">
                <a:ea typeface="Calibri"/>
                <a:cs typeface="Calibri"/>
              </a:rPr>
              <a:t>Marlene - </a:t>
            </a:r>
          </a:p>
        </p:txBody>
      </p:sp>
      <p:sp>
        <p:nvSpPr>
          <p:cNvPr id="4" name="Slide Number Placeholder 3">
            <a:extLst>
              <a:ext uri="{FF2B5EF4-FFF2-40B4-BE49-F238E27FC236}">
                <a16:creationId xmlns:a16="http://schemas.microsoft.com/office/drawing/2014/main" id="{19F37216-47D3-74C7-2599-077F00ED33DD}"/>
              </a:ext>
            </a:extLst>
          </p:cNvPr>
          <p:cNvSpPr>
            <a:spLocks noGrp="1"/>
          </p:cNvSpPr>
          <p:nvPr>
            <p:ph type="sldNum" sz="quarter" idx="5"/>
          </p:nvPr>
        </p:nvSpPr>
        <p:spPr/>
        <p:txBody>
          <a:bodyPr/>
          <a:lstStyle/>
          <a:p>
            <a:fld id="{3DF6ECCE-C224-A846-989E-226062C5D193}" type="slidenum">
              <a:rPr lang="en-US" smtClean="0"/>
              <a:t>6</a:t>
            </a:fld>
            <a:endParaRPr lang="en-US"/>
          </a:p>
        </p:txBody>
      </p:sp>
    </p:spTree>
    <p:extLst>
      <p:ext uri="{BB962C8B-B14F-4D97-AF65-F5344CB8AC3E}">
        <p14:creationId xmlns:p14="http://schemas.microsoft.com/office/powerpoint/2010/main" val="700096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6892E-45E5-613E-31AF-04B312C7A3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A71030-8C1C-1AC5-443D-9A209A698B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C3D625-FB85-7341-97B0-E9E5BC26CC60}"/>
              </a:ext>
            </a:extLst>
          </p:cNvPr>
          <p:cNvSpPr>
            <a:spLocks noGrp="1"/>
          </p:cNvSpPr>
          <p:nvPr>
            <p:ph type="body" idx="1"/>
          </p:nvPr>
        </p:nvSpPr>
        <p:spPr/>
        <p:txBody>
          <a:bodyPr/>
          <a:lstStyle/>
          <a:p>
            <a:r>
              <a:rPr lang="en-US" dirty="0">
                <a:ea typeface="Calibri"/>
                <a:cs typeface="Calibri"/>
              </a:rPr>
              <a:t>Mavis - Community Engaged Teaching and Learning project as part of a Violence and Society Class – one project </a:t>
            </a:r>
          </a:p>
        </p:txBody>
      </p:sp>
      <p:sp>
        <p:nvSpPr>
          <p:cNvPr id="4" name="Slide Number Placeholder 3">
            <a:extLst>
              <a:ext uri="{FF2B5EF4-FFF2-40B4-BE49-F238E27FC236}">
                <a16:creationId xmlns:a16="http://schemas.microsoft.com/office/drawing/2014/main" id="{3ECE7C13-05BE-F23E-E6B6-F48CDB4DCA3B}"/>
              </a:ext>
            </a:extLst>
          </p:cNvPr>
          <p:cNvSpPr>
            <a:spLocks noGrp="1"/>
          </p:cNvSpPr>
          <p:nvPr>
            <p:ph type="sldNum" sz="quarter" idx="5"/>
          </p:nvPr>
        </p:nvSpPr>
        <p:spPr/>
        <p:txBody>
          <a:bodyPr/>
          <a:lstStyle/>
          <a:p>
            <a:fld id="{3DF6ECCE-C224-A846-989E-226062C5D193}" type="slidenum">
              <a:rPr lang="en-US" smtClean="0"/>
              <a:t>7</a:t>
            </a:fld>
            <a:endParaRPr lang="en-US"/>
          </a:p>
        </p:txBody>
      </p:sp>
    </p:spTree>
    <p:extLst>
      <p:ext uri="{BB962C8B-B14F-4D97-AF65-F5344CB8AC3E}">
        <p14:creationId xmlns:p14="http://schemas.microsoft.com/office/powerpoint/2010/main" val="22253070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Mavis: We looked at these features based on Marlene’s recommendation</a:t>
            </a:r>
          </a:p>
          <a:p>
            <a:r>
              <a:rPr lang="en-US" dirty="0"/>
              <a:t>I’m going to briefly go over some of the findings with respect to these features</a:t>
            </a:r>
          </a:p>
          <a:p>
            <a:endParaRPr lang="en-US" dirty="0"/>
          </a:p>
          <a:p>
            <a:r>
              <a:rPr lang="en-US" dirty="0"/>
              <a:t>Next iteration – look more about implementation &amp; evaluation and monitoring </a:t>
            </a:r>
          </a:p>
        </p:txBody>
      </p:sp>
      <p:sp>
        <p:nvSpPr>
          <p:cNvPr id="4" name="Slide Number Placeholder 3"/>
          <p:cNvSpPr>
            <a:spLocks noGrp="1"/>
          </p:cNvSpPr>
          <p:nvPr>
            <p:ph type="sldNum" sz="quarter" idx="5"/>
          </p:nvPr>
        </p:nvSpPr>
        <p:spPr/>
        <p:txBody>
          <a:bodyPr/>
          <a:lstStyle/>
          <a:p>
            <a:fld id="{3DF6ECCE-C224-A846-989E-226062C5D193}" type="slidenum">
              <a:rPr lang="en-US" smtClean="0"/>
              <a:t>8</a:t>
            </a:fld>
            <a:endParaRPr lang="en-US"/>
          </a:p>
        </p:txBody>
      </p:sp>
    </p:spTree>
    <p:extLst>
      <p:ext uri="{BB962C8B-B14F-4D97-AF65-F5344CB8AC3E}">
        <p14:creationId xmlns:p14="http://schemas.microsoft.com/office/powerpoint/2010/main" val="1437095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A10CE-DBC3-F0A9-4CBC-2F85A5B04E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BCFCA3-E918-279C-3049-DD22C92E0A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557A6D-2149-D4F9-A0FD-6B9245224751}"/>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3675A6DF-EC88-555C-13EC-03FF9A843287}"/>
              </a:ext>
            </a:extLst>
          </p:cNvPr>
          <p:cNvSpPr>
            <a:spLocks noGrp="1"/>
          </p:cNvSpPr>
          <p:nvPr>
            <p:ph type="sldNum" sz="quarter" idx="5"/>
          </p:nvPr>
        </p:nvSpPr>
        <p:spPr/>
        <p:txBody>
          <a:bodyPr/>
          <a:lstStyle/>
          <a:p>
            <a:fld id="{3DF6ECCE-C224-A846-989E-226062C5D193}" type="slidenum">
              <a:rPr lang="en-US" smtClean="0"/>
              <a:t>9</a:t>
            </a:fld>
            <a:endParaRPr lang="en-US"/>
          </a:p>
        </p:txBody>
      </p:sp>
    </p:spTree>
    <p:extLst>
      <p:ext uri="{BB962C8B-B14F-4D97-AF65-F5344CB8AC3E}">
        <p14:creationId xmlns:p14="http://schemas.microsoft.com/office/powerpoint/2010/main" val="3270189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8CADC-19FE-9257-8A1D-F96671FA15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2F395F-BA2E-C663-26C6-4392D1A8DD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A9681AC-C207-5E53-F72A-70546FCC85FF}"/>
              </a:ext>
            </a:extLst>
          </p:cNvPr>
          <p:cNvSpPr>
            <a:spLocks noGrp="1"/>
          </p:cNvSpPr>
          <p:nvPr>
            <p:ph type="dt" sz="half" idx="10"/>
          </p:nvPr>
        </p:nvSpPr>
        <p:spPr/>
        <p:txBody>
          <a:bodyPr/>
          <a:lstStyle/>
          <a:p>
            <a:fld id="{D7B80833-2488-4E18-B828-F9B7AF14AD43}" type="datetimeFigureOut">
              <a:rPr lang="en-US" smtClean="0"/>
              <a:t>8/9/26</a:t>
            </a:fld>
            <a:endParaRPr lang="en-US"/>
          </a:p>
        </p:txBody>
      </p:sp>
      <p:sp>
        <p:nvSpPr>
          <p:cNvPr id="5" name="Footer Placeholder 4">
            <a:extLst>
              <a:ext uri="{FF2B5EF4-FFF2-40B4-BE49-F238E27FC236}">
                <a16:creationId xmlns:a16="http://schemas.microsoft.com/office/drawing/2014/main" id="{461CA030-D607-B88B-B979-C7A94900A4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ECDAA3-6561-4F00-5D32-50EBC93134AD}"/>
              </a:ext>
            </a:extLst>
          </p:cNvPr>
          <p:cNvSpPr>
            <a:spLocks noGrp="1"/>
          </p:cNvSpPr>
          <p:nvPr>
            <p:ph type="sldNum" sz="quarter" idx="12"/>
          </p:nvPr>
        </p:nvSpPr>
        <p:spPr/>
        <p:txBody>
          <a:bodyPr/>
          <a:lstStyle/>
          <a:p>
            <a:fld id="{2717FBB2-277F-4843-BEA1-B1486AFFA3D9}" type="slidenum">
              <a:rPr lang="en-US" smtClean="0"/>
              <a:t>‹#›</a:t>
            </a:fld>
            <a:endParaRPr lang="en-US"/>
          </a:p>
        </p:txBody>
      </p:sp>
    </p:spTree>
    <p:extLst>
      <p:ext uri="{BB962C8B-B14F-4D97-AF65-F5344CB8AC3E}">
        <p14:creationId xmlns:p14="http://schemas.microsoft.com/office/powerpoint/2010/main" val="1227997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25A98-26CF-E996-58B4-D9B945172B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DBE2DBD-2488-D2C1-4A63-173B5F18A7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B8AE2F-D6E6-AFBC-7A5A-B2D8D1C77262}"/>
              </a:ext>
            </a:extLst>
          </p:cNvPr>
          <p:cNvSpPr>
            <a:spLocks noGrp="1"/>
          </p:cNvSpPr>
          <p:nvPr>
            <p:ph type="dt" sz="half" idx="10"/>
          </p:nvPr>
        </p:nvSpPr>
        <p:spPr/>
        <p:txBody>
          <a:bodyPr/>
          <a:lstStyle/>
          <a:p>
            <a:fld id="{D7B80833-2488-4E18-B828-F9B7AF14AD43}" type="datetimeFigureOut">
              <a:rPr lang="en-US" smtClean="0"/>
              <a:t>8/9/26</a:t>
            </a:fld>
            <a:endParaRPr lang="en-US"/>
          </a:p>
        </p:txBody>
      </p:sp>
      <p:sp>
        <p:nvSpPr>
          <p:cNvPr id="5" name="Footer Placeholder 4">
            <a:extLst>
              <a:ext uri="{FF2B5EF4-FFF2-40B4-BE49-F238E27FC236}">
                <a16:creationId xmlns:a16="http://schemas.microsoft.com/office/drawing/2014/main" id="{F98E1385-BAE2-F21B-D9E1-24064187ED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7752BA-1E2E-02BE-10A7-6F12F74EAF55}"/>
              </a:ext>
            </a:extLst>
          </p:cNvPr>
          <p:cNvSpPr>
            <a:spLocks noGrp="1"/>
          </p:cNvSpPr>
          <p:nvPr>
            <p:ph type="sldNum" sz="quarter" idx="12"/>
          </p:nvPr>
        </p:nvSpPr>
        <p:spPr/>
        <p:txBody>
          <a:bodyPr/>
          <a:lstStyle/>
          <a:p>
            <a:fld id="{2717FBB2-277F-4843-BEA1-B1486AFFA3D9}" type="slidenum">
              <a:rPr lang="en-US" smtClean="0"/>
              <a:t>‹#›</a:t>
            </a:fld>
            <a:endParaRPr lang="en-US"/>
          </a:p>
        </p:txBody>
      </p:sp>
    </p:spTree>
    <p:extLst>
      <p:ext uri="{BB962C8B-B14F-4D97-AF65-F5344CB8AC3E}">
        <p14:creationId xmlns:p14="http://schemas.microsoft.com/office/powerpoint/2010/main" val="370717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82CE8A-BF56-0710-68E3-1C88E0E7EDE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6A97AA9-26E1-0943-FE1B-91B1BDB1A77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0E9AA0-7A27-0137-B8EF-E5D33C30B220}"/>
              </a:ext>
            </a:extLst>
          </p:cNvPr>
          <p:cNvSpPr>
            <a:spLocks noGrp="1"/>
          </p:cNvSpPr>
          <p:nvPr>
            <p:ph type="dt" sz="half" idx="10"/>
          </p:nvPr>
        </p:nvSpPr>
        <p:spPr/>
        <p:txBody>
          <a:bodyPr/>
          <a:lstStyle/>
          <a:p>
            <a:fld id="{D7B80833-2488-4E18-B828-F9B7AF14AD43}" type="datetimeFigureOut">
              <a:rPr lang="en-US" smtClean="0"/>
              <a:t>8/9/26</a:t>
            </a:fld>
            <a:endParaRPr lang="en-US"/>
          </a:p>
        </p:txBody>
      </p:sp>
      <p:sp>
        <p:nvSpPr>
          <p:cNvPr id="5" name="Footer Placeholder 4">
            <a:extLst>
              <a:ext uri="{FF2B5EF4-FFF2-40B4-BE49-F238E27FC236}">
                <a16:creationId xmlns:a16="http://schemas.microsoft.com/office/drawing/2014/main" id="{059E176F-D6B8-6C3F-C329-F31135AD85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588BA9-1F79-B4DF-FBC3-41B18C4180E8}"/>
              </a:ext>
            </a:extLst>
          </p:cNvPr>
          <p:cNvSpPr>
            <a:spLocks noGrp="1"/>
          </p:cNvSpPr>
          <p:nvPr>
            <p:ph type="sldNum" sz="quarter" idx="12"/>
          </p:nvPr>
        </p:nvSpPr>
        <p:spPr/>
        <p:txBody>
          <a:bodyPr/>
          <a:lstStyle/>
          <a:p>
            <a:fld id="{2717FBB2-277F-4843-BEA1-B1486AFFA3D9}" type="slidenum">
              <a:rPr lang="en-US" smtClean="0"/>
              <a:t>‹#›</a:t>
            </a:fld>
            <a:endParaRPr lang="en-US"/>
          </a:p>
        </p:txBody>
      </p:sp>
    </p:spTree>
    <p:extLst>
      <p:ext uri="{BB962C8B-B14F-4D97-AF65-F5344CB8AC3E}">
        <p14:creationId xmlns:p14="http://schemas.microsoft.com/office/powerpoint/2010/main" val="26303838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Grey Content Slide">
    <p:spTree>
      <p:nvGrpSpPr>
        <p:cNvPr id="1" name=""/>
        <p:cNvGrpSpPr/>
        <p:nvPr/>
      </p:nvGrpSpPr>
      <p:grpSpPr>
        <a:xfrm>
          <a:off x="0" y="0"/>
          <a:ext cx="0" cy="0"/>
          <a:chOff x="0" y="0"/>
          <a:chExt cx="0" cy="0"/>
        </a:xfrm>
      </p:grpSpPr>
      <p:sp>
        <p:nvSpPr>
          <p:cNvPr id="11" name="Rectangle 10"/>
          <p:cNvSpPr/>
          <p:nvPr userDrawn="1"/>
        </p:nvSpPr>
        <p:spPr>
          <a:xfrm>
            <a:off x="326564" y="242686"/>
            <a:ext cx="11569307" cy="6410425"/>
          </a:xfrm>
          <a:prstGeom prst="rect">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50"/>
          </a:p>
        </p:txBody>
      </p:sp>
      <p:pic>
        <p:nvPicPr>
          <p:cNvPr id="18" name="Picture 17"/>
          <p:cNvPicPr>
            <a:picLocks noChangeAspect="1"/>
          </p:cNvPicPr>
          <p:nvPr userDrawn="1"/>
        </p:nvPicPr>
        <p:blipFill>
          <a:blip r:embed="rId2"/>
          <a:stretch>
            <a:fillRect/>
          </a:stretch>
        </p:blipFill>
        <p:spPr>
          <a:xfrm>
            <a:off x="326564" y="242686"/>
            <a:ext cx="1581955" cy="1098153"/>
          </a:xfrm>
          <a:prstGeom prst="rect">
            <a:avLst/>
          </a:prstGeom>
        </p:spPr>
      </p:pic>
      <p:sp>
        <p:nvSpPr>
          <p:cNvPr id="19" name="Text Placeholder 2"/>
          <p:cNvSpPr>
            <a:spLocks noGrp="1"/>
          </p:cNvSpPr>
          <p:nvPr>
            <p:ph type="body" sz="quarter" idx="13" hasCustomPrompt="1"/>
          </p:nvPr>
        </p:nvSpPr>
        <p:spPr>
          <a:xfrm>
            <a:off x="3705727" y="478420"/>
            <a:ext cx="7652085" cy="434264"/>
          </a:xfrm>
          <a:prstGeom prst="rect">
            <a:avLst/>
          </a:prstGeom>
        </p:spPr>
        <p:txBody>
          <a:bodyPr/>
          <a:lstStyle>
            <a:lvl1pPr algn="r">
              <a:defRPr sz="2500" b="0" i="0" cap="small" baseline="0">
                <a:solidFill>
                  <a:srgbClr val="AD1E3B"/>
                </a:solidFill>
                <a:latin typeface="Helvetica Neue LT Pro 55 Roman" panose="020B0604020202020204" pitchFamily="34" charset="77"/>
              </a:defRPr>
            </a:lvl1pPr>
          </a:lstStyle>
          <a:p>
            <a:pPr lvl="0"/>
            <a:r>
              <a:rPr lang="en-US"/>
              <a:t>Enter Title Here</a:t>
            </a:r>
          </a:p>
        </p:txBody>
      </p:sp>
      <p:sp>
        <p:nvSpPr>
          <p:cNvPr id="23" name="Text Placeholder 23"/>
          <p:cNvSpPr>
            <a:spLocks noGrp="1"/>
          </p:cNvSpPr>
          <p:nvPr>
            <p:ph type="body" sz="quarter" idx="14" hasCustomPrompt="1"/>
          </p:nvPr>
        </p:nvSpPr>
        <p:spPr>
          <a:xfrm>
            <a:off x="4925484" y="942840"/>
            <a:ext cx="6432549" cy="336550"/>
          </a:xfrm>
          <a:prstGeom prst="rect">
            <a:avLst/>
          </a:prstGeom>
        </p:spPr>
        <p:txBody>
          <a:bodyPr/>
          <a:lstStyle>
            <a:lvl1pPr algn="r">
              <a:defRPr sz="1600" b="0" i="0" cap="small" baseline="0">
                <a:solidFill>
                  <a:schemeClr val="tx1"/>
                </a:solidFill>
                <a:latin typeface="Helvetica Neue LT Pro 45 Light" panose="020B0403020202020204" pitchFamily="34" charset="77"/>
              </a:defRPr>
            </a:lvl1pPr>
          </a:lstStyle>
          <a:p>
            <a:pPr lvl="0"/>
            <a:r>
              <a:rPr lang="en-US"/>
              <a:t>Enter Subtitle Here</a:t>
            </a:r>
          </a:p>
        </p:txBody>
      </p:sp>
      <p:sp>
        <p:nvSpPr>
          <p:cNvPr id="24" name="Text Placeholder 25"/>
          <p:cNvSpPr>
            <a:spLocks noGrp="1"/>
          </p:cNvSpPr>
          <p:nvPr>
            <p:ph type="body" sz="quarter" idx="15" hasCustomPrompt="1"/>
          </p:nvPr>
        </p:nvSpPr>
        <p:spPr>
          <a:xfrm>
            <a:off x="1410787" y="2103120"/>
            <a:ext cx="9096688" cy="3761232"/>
          </a:xfrm>
          <a:prstGeom prst="rect">
            <a:avLst/>
          </a:prstGeom>
        </p:spPr>
        <p:txBody>
          <a:bodyPr/>
          <a:lstStyle>
            <a:lvl1pPr marL="0" indent="0">
              <a:buFontTx/>
              <a:buNone/>
              <a:defRPr sz="1600" b="0" i="0">
                <a:solidFill>
                  <a:schemeClr val="tx1"/>
                </a:solidFill>
                <a:latin typeface="Arial" panose="020B0604020202020204" pitchFamily="34" charset="0"/>
                <a:cs typeface="Arial" panose="020B0604020202020204" pitchFamily="34" charset="0"/>
              </a:defRPr>
            </a:lvl1pPr>
          </a:lstStyle>
          <a:p>
            <a:pPr lvl="0"/>
            <a:r>
              <a:rPr lang="en-US"/>
              <a:t>Enter Body Text Here</a:t>
            </a:r>
          </a:p>
          <a:p>
            <a:pPr lvl="0"/>
            <a:endParaRPr lang="en-US"/>
          </a:p>
        </p:txBody>
      </p:sp>
      <p:cxnSp>
        <p:nvCxnSpPr>
          <p:cNvPr id="10" name="Straight Connector 9"/>
          <p:cNvCxnSpPr/>
          <p:nvPr userDrawn="1"/>
        </p:nvCxnSpPr>
        <p:spPr>
          <a:xfrm flipH="1" flipV="1">
            <a:off x="1896642" y="1244753"/>
            <a:ext cx="9970239" cy="23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12" name="Picture 11"/>
          <p:cNvPicPr>
            <a:picLocks noChangeAspect="1"/>
          </p:cNvPicPr>
          <p:nvPr userDrawn="1"/>
        </p:nvPicPr>
        <p:blipFill>
          <a:blip r:embed="rId3">
            <a:alphaModFix amt="50000"/>
          </a:blip>
          <a:stretch>
            <a:fillRect/>
          </a:stretch>
        </p:blipFill>
        <p:spPr>
          <a:xfrm>
            <a:off x="7978157" y="4474464"/>
            <a:ext cx="3888723" cy="2178647"/>
          </a:xfrm>
          <a:prstGeom prst="rect">
            <a:avLst/>
          </a:prstGeom>
        </p:spPr>
      </p:pic>
    </p:spTree>
    <p:extLst>
      <p:ext uri="{BB962C8B-B14F-4D97-AF65-F5344CB8AC3E}">
        <p14:creationId xmlns:p14="http://schemas.microsoft.com/office/powerpoint/2010/main" val="1449929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00747-7F7A-C5CA-0624-5E9F62DF7FF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B489F2-D570-6A98-0752-605C5461A8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9416B5-5EF8-0FE4-F9D3-800CD7FA4E33}"/>
              </a:ext>
            </a:extLst>
          </p:cNvPr>
          <p:cNvSpPr>
            <a:spLocks noGrp="1"/>
          </p:cNvSpPr>
          <p:nvPr>
            <p:ph type="dt" sz="half" idx="10"/>
          </p:nvPr>
        </p:nvSpPr>
        <p:spPr/>
        <p:txBody>
          <a:bodyPr/>
          <a:lstStyle/>
          <a:p>
            <a:fld id="{D7B80833-2488-4E18-B828-F9B7AF14AD43}" type="datetimeFigureOut">
              <a:rPr lang="en-US" smtClean="0"/>
              <a:t>8/9/26</a:t>
            </a:fld>
            <a:endParaRPr lang="en-US"/>
          </a:p>
        </p:txBody>
      </p:sp>
      <p:sp>
        <p:nvSpPr>
          <p:cNvPr id="5" name="Footer Placeholder 4">
            <a:extLst>
              <a:ext uri="{FF2B5EF4-FFF2-40B4-BE49-F238E27FC236}">
                <a16:creationId xmlns:a16="http://schemas.microsoft.com/office/drawing/2014/main" id="{5F926B8E-DCD9-9F90-4C57-355BCA1C2E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3E1F45-256E-6522-0187-D42AD80737D1}"/>
              </a:ext>
            </a:extLst>
          </p:cNvPr>
          <p:cNvSpPr>
            <a:spLocks noGrp="1"/>
          </p:cNvSpPr>
          <p:nvPr>
            <p:ph type="sldNum" sz="quarter" idx="12"/>
          </p:nvPr>
        </p:nvSpPr>
        <p:spPr/>
        <p:txBody>
          <a:bodyPr/>
          <a:lstStyle/>
          <a:p>
            <a:fld id="{2717FBB2-277F-4843-BEA1-B1486AFFA3D9}" type="slidenum">
              <a:rPr lang="en-US" smtClean="0"/>
              <a:t>‹#›</a:t>
            </a:fld>
            <a:endParaRPr lang="en-US"/>
          </a:p>
        </p:txBody>
      </p:sp>
    </p:spTree>
    <p:extLst>
      <p:ext uri="{BB962C8B-B14F-4D97-AF65-F5344CB8AC3E}">
        <p14:creationId xmlns:p14="http://schemas.microsoft.com/office/powerpoint/2010/main" val="29137195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46105-45A9-8647-C31E-04FE313C66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8BDC0D-E7E7-0353-57A1-F02BCA1BEB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0EB2A1-F99A-5079-E85F-7AFD7B0A8D53}"/>
              </a:ext>
            </a:extLst>
          </p:cNvPr>
          <p:cNvSpPr>
            <a:spLocks noGrp="1"/>
          </p:cNvSpPr>
          <p:nvPr>
            <p:ph type="dt" sz="half" idx="10"/>
          </p:nvPr>
        </p:nvSpPr>
        <p:spPr/>
        <p:txBody>
          <a:bodyPr/>
          <a:lstStyle/>
          <a:p>
            <a:fld id="{D7B80833-2488-4E18-B828-F9B7AF14AD43}" type="datetimeFigureOut">
              <a:rPr lang="en-US" smtClean="0"/>
              <a:t>8/9/26</a:t>
            </a:fld>
            <a:endParaRPr lang="en-US"/>
          </a:p>
        </p:txBody>
      </p:sp>
      <p:sp>
        <p:nvSpPr>
          <p:cNvPr id="5" name="Footer Placeholder 4">
            <a:extLst>
              <a:ext uri="{FF2B5EF4-FFF2-40B4-BE49-F238E27FC236}">
                <a16:creationId xmlns:a16="http://schemas.microsoft.com/office/drawing/2014/main" id="{8C741148-A93A-B668-759B-61721A0446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AD3F55-ADB8-887F-206C-82B2E3514C38}"/>
              </a:ext>
            </a:extLst>
          </p:cNvPr>
          <p:cNvSpPr>
            <a:spLocks noGrp="1"/>
          </p:cNvSpPr>
          <p:nvPr>
            <p:ph type="sldNum" sz="quarter" idx="12"/>
          </p:nvPr>
        </p:nvSpPr>
        <p:spPr/>
        <p:txBody>
          <a:bodyPr/>
          <a:lstStyle/>
          <a:p>
            <a:fld id="{2717FBB2-277F-4843-BEA1-B1486AFFA3D9}" type="slidenum">
              <a:rPr lang="en-US" smtClean="0"/>
              <a:t>‹#›</a:t>
            </a:fld>
            <a:endParaRPr lang="en-US"/>
          </a:p>
        </p:txBody>
      </p:sp>
    </p:spTree>
    <p:extLst>
      <p:ext uri="{BB962C8B-B14F-4D97-AF65-F5344CB8AC3E}">
        <p14:creationId xmlns:p14="http://schemas.microsoft.com/office/powerpoint/2010/main" val="96993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08150-11F1-E7E6-DA73-733ED22B32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F192C8-EECC-45AC-258D-4127B26C6B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C3A999-DAAD-BB90-DF79-858E83C034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DAA49B4-848A-7C04-C702-D0BBB34AB209}"/>
              </a:ext>
            </a:extLst>
          </p:cNvPr>
          <p:cNvSpPr>
            <a:spLocks noGrp="1"/>
          </p:cNvSpPr>
          <p:nvPr>
            <p:ph type="dt" sz="half" idx="10"/>
          </p:nvPr>
        </p:nvSpPr>
        <p:spPr/>
        <p:txBody>
          <a:bodyPr/>
          <a:lstStyle/>
          <a:p>
            <a:fld id="{D7B80833-2488-4E18-B828-F9B7AF14AD43}" type="datetimeFigureOut">
              <a:rPr lang="en-US" smtClean="0"/>
              <a:t>8/9/26</a:t>
            </a:fld>
            <a:endParaRPr lang="en-US"/>
          </a:p>
        </p:txBody>
      </p:sp>
      <p:sp>
        <p:nvSpPr>
          <p:cNvPr id="6" name="Footer Placeholder 5">
            <a:extLst>
              <a:ext uri="{FF2B5EF4-FFF2-40B4-BE49-F238E27FC236}">
                <a16:creationId xmlns:a16="http://schemas.microsoft.com/office/drawing/2014/main" id="{6A618596-C332-DC9F-498A-B80DD574ED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FB439B-7744-B2F4-26D1-1C11A499CCC1}"/>
              </a:ext>
            </a:extLst>
          </p:cNvPr>
          <p:cNvSpPr>
            <a:spLocks noGrp="1"/>
          </p:cNvSpPr>
          <p:nvPr>
            <p:ph type="sldNum" sz="quarter" idx="12"/>
          </p:nvPr>
        </p:nvSpPr>
        <p:spPr/>
        <p:txBody>
          <a:bodyPr/>
          <a:lstStyle/>
          <a:p>
            <a:fld id="{2717FBB2-277F-4843-BEA1-B1486AFFA3D9}" type="slidenum">
              <a:rPr lang="en-US" smtClean="0"/>
              <a:t>‹#›</a:t>
            </a:fld>
            <a:endParaRPr lang="en-US"/>
          </a:p>
        </p:txBody>
      </p:sp>
    </p:spTree>
    <p:extLst>
      <p:ext uri="{BB962C8B-B14F-4D97-AF65-F5344CB8AC3E}">
        <p14:creationId xmlns:p14="http://schemas.microsoft.com/office/powerpoint/2010/main" val="1006937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EF7E4-19D0-90FC-D8EE-774B8C5134A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FCEE6E6-4682-B56E-B026-F0107F3BF7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A012C1-031E-2ACC-CCC7-89E668399A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38BFBC-F900-2D3F-4760-ED50B21B69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CC7DE2-D371-6E7B-1F77-4C80D433E9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C71E1C-A136-3570-DA9D-F6C91A185FB9}"/>
              </a:ext>
            </a:extLst>
          </p:cNvPr>
          <p:cNvSpPr>
            <a:spLocks noGrp="1"/>
          </p:cNvSpPr>
          <p:nvPr>
            <p:ph type="dt" sz="half" idx="10"/>
          </p:nvPr>
        </p:nvSpPr>
        <p:spPr/>
        <p:txBody>
          <a:bodyPr/>
          <a:lstStyle/>
          <a:p>
            <a:fld id="{D7B80833-2488-4E18-B828-F9B7AF14AD43}" type="datetimeFigureOut">
              <a:rPr lang="en-US" smtClean="0"/>
              <a:t>8/9/26</a:t>
            </a:fld>
            <a:endParaRPr lang="en-US"/>
          </a:p>
        </p:txBody>
      </p:sp>
      <p:sp>
        <p:nvSpPr>
          <p:cNvPr id="8" name="Footer Placeholder 7">
            <a:extLst>
              <a:ext uri="{FF2B5EF4-FFF2-40B4-BE49-F238E27FC236}">
                <a16:creationId xmlns:a16="http://schemas.microsoft.com/office/drawing/2014/main" id="{6BA14E49-EB61-177A-5CC4-3DFE005360E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D89EB72-49A6-8083-616F-5AEEE2045358}"/>
              </a:ext>
            </a:extLst>
          </p:cNvPr>
          <p:cNvSpPr>
            <a:spLocks noGrp="1"/>
          </p:cNvSpPr>
          <p:nvPr>
            <p:ph type="sldNum" sz="quarter" idx="12"/>
          </p:nvPr>
        </p:nvSpPr>
        <p:spPr/>
        <p:txBody>
          <a:bodyPr/>
          <a:lstStyle/>
          <a:p>
            <a:fld id="{2717FBB2-277F-4843-BEA1-B1486AFFA3D9}" type="slidenum">
              <a:rPr lang="en-US" smtClean="0"/>
              <a:t>‹#›</a:t>
            </a:fld>
            <a:endParaRPr lang="en-US"/>
          </a:p>
        </p:txBody>
      </p:sp>
    </p:spTree>
    <p:extLst>
      <p:ext uri="{BB962C8B-B14F-4D97-AF65-F5344CB8AC3E}">
        <p14:creationId xmlns:p14="http://schemas.microsoft.com/office/powerpoint/2010/main" val="1817094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3A374-EF77-5512-7DE5-02FC13359BB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57585A-C188-ACA3-90CE-779ACBAF1662}"/>
              </a:ext>
            </a:extLst>
          </p:cNvPr>
          <p:cNvSpPr>
            <a:spLocks noGrp="1"/>
          </p:cNvSpPr>
          <p:nvPr>
            <p:ph type="dt" sz="half" idx="10"/>
          </p:nvPr>
        </p:nvSpPr>
        <p:spPr/>
        <p:txBody>
          <a:bodyPr/>
          <a:lstStyle/>
          <a:p>
            <a:fld id="{D7B80833-2488-4E18-B828-F9B7AF14AD43}" type="datetimeFigureOut">
              <a:rPr lang="en-US" smtClean="0"/>
              <a:t>8/9/26</a:t>
            </a:fld>
            <a:endParaRPr lang="en-US"/>
          </a:p>
        </p:txBody>
      </p:sp>
      <p:sp>
        <p:nvSpPr>
          <p:cNvPr id="4" name="Footer Placeholder 3">
            <a:extLst>
              <a:ext uri="{FF2B5EF4-FFF2-40B4-BE49-F238E27FC236}">
                <a16:creationId xmlns:a16="http://schemas.microsoft.com/office/drawing/2014/main" id="{020396F3-BAB4-8946-E79B-6601FA5ED5D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57A616-3388-EF04-DD53-7337BC3E105F}"/>
              </a:ext>
            </a:extLst>
          </p:cNvPr>
          <p:cNvSpPr>
            <a:spLocks noGrp="1"/>
          </p:cNvSpPr>
          <p:nvPr>
            <p:ph type="sldNum" sz="quarter" idx="12"/>
          </p:nvPr>
        </p:nvSpPr>
        <p:spPr/>
        <p:txBody>
          <a:bodyPr/>
          <a:lstStyle/>
          <a:p>
            <a:fld id="{2717FBB2-277F-4843-BEA1-B1486AFFA3D9}" type="slidenum">
              <a:rPr lang="en-US" smtClean="0"/>
              <a:t>‹#›</a:t>
            </a:fld>
            <a:endParaRPr lang="en-US"/>
          </a:p>
        </p:txBody>
      </p:sp>
    </p:spTree>
    <p:extLst>
      <p:ext uri="{BB962C8B-B14F-4D97-AF65-F5344CB8AC3E}">
        <p14:creationId xmlns:p14="http://schemas.microsoft.com/office/powerpoint/2010/main" val="1688314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7A939D-65C3-D938-8F52-919DE4184747}"/>
              </a:ext>
            </a:extLst>
          </p:cNvPr>
          <p:cNvSpPr>
            <a:spLocks noGrp="1"/>
          </p:cNvSpPr>
          <p:nvPr>
            <p:ph type="dt" sz="half" idx="10"/>
          </p:nvPr>
        </p:nvSpPr>
        <p:spPr/>
        <p:txBody>
          <a:bodyPr/>
          <a:lstStyle/>
          <a:p>
            <a:fld id="{D7B80833-2488-4E18-B828-F9B7AF14AD43}" type="datetimeFigureOut">
              <a:rPr lang="en-US" smtClean="0"/>
              <a:t>8/9/26</a:t>
            </a:fld>
            <a:endParaRPr lang="en-US"/>
          </a:p>
        </p:txBody>
      </p:sp>
      <p:sp>
        <p:nvSpPr>
          <p:cNvPr id="3" name="Footer Placeholder 2">
            <a:extLst>
              <a:ext uri="{FF2B5EF4-FFF2-40B4-BE49-F238E27FC236}">
                <a16:creationId xmlns:a16="http://schemas.microsoft.com/office/drawing/2014/main" id="{496F77A0-90D4-78E7-7F7F-FA8C522909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968F1E-1C90-5978-693B-0942C0CEDD4A}"/>
              </a:ext>
            </a:extLst>
          </p:cNvPr>
          <p:cNvSpPr>
            <a:spLocks noGrp="1"/>
          </p:cNvSpPr>
          <p:nvPr>
            <p:ph type="sldNum" sz="quarter" idx="12"/>
          </p:nvPr>
        </p:nvSpPr>
        <p:spPr/>
        <p:txBody>
          <a:bodyPr/>
          <a:lstStyle/>
          <a:p>
            <a:fld id="{2717FBB2-277F-4843-BEA1-B1486AFFA3D9}" type="slidenum">
              <a:rPr lang="en-US" smtClean="0"/>
              <a:t>‹#›</a:t>
            </a:fld>
            <a:endParaRPr lang="en-US"/>
          </a:p>
        </p:txBody>
      </p:sp>
    </p:spTree>
    <p:extLst>
      <p:ext uri="{BB962C8B-B14F-4D97-AF65-F5344CB8AC3E}">
        <p14:creationId xmlns:p14="http://schemas.microsoft.com/office/powerpoint/2010/main" val="601086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82E0D-FE6C-DCC8-3F61-B712D63993C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B984E24-D4AE-E9FD-7A65-174AD54315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FCA01AE-87E7-60FF-2D59-C2B317921A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07F168-07D6-9514-2E4F-55638D0A6821}"/>
              </a:ext>
            </a:extLst>
          </p:cNvPr>
          <p:cNvSpPr>
            <a:spLocks noGrp="1"/>
          </p:cNvSpPr>
          <p:nvPr>
            <p:ph type="dt" sz="half" idx="10"/>
          </p:nvPr>
        </p:nvSpPr>
        <p:spPr/>
        <p:txBody>
          <a:bodyPr/>
          <a:lstStyle/>
          <a:p>
            <a:fld id="{D7B80833-2488-4E18-B828-F9B7AF14AD43}" type="datetimeFigureOut">
              <a:rPr lang="en-US" smtClean="0"/>
              <a:t>8/9/26</a:t>
            </a:fld>
            <a:endParaRPr lang="en-US"/>
          </a:p>
        </p:txBody>
      </p:sp>
      <p:sp>
        <p:nvSpPr>
          <p:cNvPr id="6" name="Footer Placeholder 5">
            <a:extLst>
              <a:ext uri="{FF2B5EF4-FFF2-40B4-BE49-F238E27FC236}">
                <a16:creationId xmlns:a16="http://schemas.microsoft.com/office/drawing/2014/main" id="{EFF8A048-416F-767D-F5A2-08539C9B2D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3901B0-42F7-4047-A971-873ED51ED00C}"/>
              </a:ext>
            </a:extLst>
          </p:cNvPr>
          <p:cNvSpPr>
            <a:spLocks noGrp="1"/>
          </p:cNvSpPr>
          <p:nvPr>
            <p:ph type="sldNum" sz="quarter" idx="12"/>
          </p:nvPr>
        </p:nvSpPr>
        <p:spPr/>
        <p:txBody>
          <a:bodyPr/>
          <a:lstStyle/>
          <a:p>
            <a:fld id="{2717FBB2-277F-4843-BEA1-B1486AFFA3D9}" type="slidenum">
              <a:rPr lang="en-US" smtClean="0"/>
              <a:t>‹#›</a:t>
            </a:fld>
            <a:endParaRPr lang="en-US"/>
          </a:p>
        </p:txBody>
      </p:sp>
    </p:spTree>
    <p:extLst>
      <p:ext uri="{BB962C8B-B14F-4D97-AF65-F5344CB8AC3E}">
        <p14:creationId xmlns:p14="http://schemas.microsoft.com/office/powerpoint/2010/main" val="2778684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89536-861E-1FAB-2256-1654F0A9FF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63CB39-B430-A6F6-F0FA-563ABD91B0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3D1C710-C830-38F0-CFB9-6E40E84516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E5589F-C618-9411-15D7-973EF172C402}"/>
              </a:ext>
            </a:extLst>
          </p:cNvPr>
          <p:cNvSpPr>
            <a:spLocks noGrp="1"/>
          </p:cNvSpPr>
          <p:nvPr>
            <p:ph type="dt" sz="half" idx="10"/>
          </p:nvPr>
        </p:nvSpPr>
        <p:spPr/>
        <p:txBody>
          <a:bodyPr/>
          <a:lstStyle/>
          <a:p>
            <a:fld id="{D7B80833-2488-4E18-B828-F9B7AF14AD43}" type="datetimeFigureOut">
              <a:rPr lang="en-US" smtClean="0"/>
              <a:t>8/9/26</a:t>
            </a:fld>
            <a:endParaRPr lang="en-US"/>
          </a:p>
        </p:txBody>
      </p:sp>
      <p:sp>
        <p:nvSpPr>
          <p:cNvPr id="6" name="Footer Placeholder 5">
            <a:extLst>
              <a:ext uri="{FF2B5EF4-FFF2-40B4-BE49-F238E27FC236}">
                <a16:creationId xmlns:a16="http://schemas.microsoft.com/office/drawing/2014/main" id="{2B2BBA3C-F88B-E182-6CCE-E399251A82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31B51-6ED0-71C5-6E73-B020544E96E2}"/>
              </a:ext>
            </a:extLst>
          </p:cNvPr>
          <p:cNvSpPr>
            <a:spLocks noGrp="1"/>
          </p:cNvSpPr>
          <p:nvPr>
            <p:ph type="sldNum" sz="quarter" idx="12"/>
          </p:nvPr>
        </p:nvSpPr>
        <p:spPr/>
        <p:txBody>
          <a:bodyPr/>
          <a:lstStyle/>
          <a:p>
            <a:fld id="{2717FBB2-277F-4843-BEA1-B1486AFFA3D9}" type="slidenum">
              <a:rPr lang="en-US" smtClean="0"/>
              <a:t>‹#›</a:t>
            </a:fld>
            <a:endParaRPr lang="en-US"/>
          </a:p>
        </p:txBody>
      </p:sp>
    </p:spTree>
    <p:extLst>
      <p:ext uri="{BB962C8B-B14F-4D97-AF65-F5344CB8AC3E}">
        <p14:creationId xmlns:p14="http://schemas.microsoft.com/office/powerpoint/2010/main" val="1039466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3939E7-2E82-2815-3BF0-FF5E4A8D33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2AA0FEB-6439-14D0-DB83-45C553677C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2BBD67-CDCB-FC12-2575-930C5CD6DB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0833-2488-4E18-B828-F9B7AF14AD43}" type="datetimeFigureOut">
              <a:rPr lang="en-US" smtClean="0"/>
              <a:t>8/9/26</a:t>
            </a:fld>
            <a:endParaRPr lang="en-US"/>
          </a:p>
        </p:txBody>
      </p:sp>
      <p:sp>
        <p:nvSpPr>
          <p:cNvPr id="5" name="Footer Placeholder 4">
            <a:extLst>
              <a:ext uri="{FF2B5EF4-FFF2-40B4-BE49-F238E27FC236}">
                <a16:creationId xmlns:a16="http://schemas.microsoft.com/office/drawing/2014/main" id="{98EE110F-4751-F3C0-776B-ACB622B263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84B3948-4FBD-4AE8-1937-46E3310EF6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7FBB2-277F-4843-BEA1-B1486AFFA3D9}" type="slidenum">
              <a:rPr lang="en-US" smtClean="0"/>
              <a:t>‹#›</a:t>
            </a:fld>
            <a:endParaRPr lang="en-US"/>
          </a:p>
        </p:txBody>
      </p:sp>
    </p:spTree>
    <p:extLst>
      <p:ext uri="{BB962C8B-B14F-4D97-AF65-F5344CB8AC3E}">
        <p14:creationId xmlns:p14="http://schemas.microsoft.com/office/powerpoint/2010/main" val="23310100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AF2C64C-16A2-7F89-4433-5B25CE2CBD9A}"/>
              </a:ext>
            </a:extLst>
          </p:cNvPr>
          <p:cNvSpPr>
            <a:spLocks noGrp="1"/>
          </p:cNvSpPr>
          <p:nvPr>
            <p:ph type="body" sz="quarter" idx="14"/>
          </p:nvPr>
        </p:nvSpPr>
        <p:spPr/>
        <p:txBody>
          <a:bodyPr vert="horz" lIns="91440" tIns="45720" rIns="91440" bIns="45720" rtlCol="0" anchor="t">
            <a:normAutofit/>
          </a:bodyPr>
          <a:lstStyle/>
          <a:p>
            <a:r>
              <a:rPr lang="en-US" dirty="0">
                <a:latin typeface="Helvetica Neue LT Pro 45 Light"/>
              </a:rPr>
              <a:t>August 10, 2026</a:t>
            </a:r>
            <a:endParaRPr lang="en-US" dirty="0"/>
          </a:p>
        </p:txBody>
      </p:sp>
      <p:sp>
        <p:nvSpPr>
          <p:cNvPr id="4" name="Text Placeholder 3">
            <a:extLst>
              <a:ext uri="{FF2B5EF4-FFF2-40B4-BE49-F238E27FC236}">
                <a16:creationId xmlns:a16="http://schemas.microsoft.com/office/drawing/2014/main" id="{D70CC18F-D402-5C02-9601-840AFBF16377}"/>
              </a:ext>
            </a:extLst>
          </p:cNvPr>
          <p:cNvSpPr>
            <a:spLocks noGrp="1"/>
          </p:cNvSpPr>
          <p:nvPr>
            <p:ph type="body" sz="quarter" idx="15"/>
          </p:nvPr>
        </p:nvSpPr>
        <p:spPr>
          <a:xfrm>
            <a:off x="941696" y="1446663"/>
            <a:ext cx="9978095" cy="4821615"/>
          </a:xfrm>
        </p:spPr>
        <p:txBody>
          <a:bodyPr vert="horz" lIns="91440" tIns="45720" rIns="91440" bIns="45720" rtlCol="0" anchor="t">
            <a:normAutofit/>
          </a:bodyPr>
          <a:lstStyle/>
          <a:p>
            <a:endParaRPr lang="en-US" b="1" dirty="0"/>
          </a:p>
          <a:p>
            <a:endParaRPr lang="en-US" b="1" dirty="0"/>
          </a:p>
          <a:p>
            <a:endParaRPr lang="en-US" b="1" dirty="0"/>
          </a:p>
          <a:p>
            <a:endParaRPr lang="en-US" b="1" dirty="0"/>
          </a:p>
          <a:p>
            <a:pPr algn="ctr"/>
            <a:r>
              <a:rPr lang="en-US" sz="4400" b="1" dirty="0">
                <a:solidFill>
                  <a:srgbClr val="C00000"/>
                </a:solidFill>
                <a:latin typeface="Arial"/>
                <a:cs typeface="Arial"/>
              </a:rPr>
              <a:t>CSWB Plan Research</a:t>
            </a:r>
          </a:p>
          <a:p>
            <a:pPr algn="ctr"/>
            <a:r>
              <a:rPr lang="en-US" sz="2800" dirty="0">
                <a:latin typeface="Arial"/>
                <a:cs typeface="Arial"/>
              </a:rPr>
              <a:t>Mavis Morton, University of Guelph </a:t>
            </a:r>
          </a:p>
          <a:p>
            <a:pPr algn="ctr"/>
            <a:r>
              <a:rPr lang="en-US" sz="2800" dirty="0">
                <a:latin typeface="Arial"/>
                <a:cs typeface="Arial"/>
              </a:rPr>
              <a:t>Marlene Ham, OAITH</a:t>
            </a:r>
            <a:endParaRPr lang="en-US" sz="2800" dirty="0"/>
          </a:p>
        </p:txBody>
      </p:sp>
      <p:pic>
        <p:nvPicPr>
          <p:cNvPr id="6" name="Picture 5">
            <a:extLst>
              <a:ext uri="{FF2B5EF4-FFF2-40B4-BE49-F238E27FC236}">
                <a16:creationId xmlns:a16="http://schemas.microsoft.com/office/drawing/2014/main" id="{BDAB9DEB-2BBC-DA18-AC79-27EC1B5BBE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7841" y="5432119"/>
            <a:ext cx="4356100" cy="1066800"/>
          </a:xfrm>
          <a:prstGeom prst="rect">
            <a:avLst/>
          </a:prstGeom>
        </p:spPr>
      </p:pic>
      <p:sp>
        <p:nvSpPr>
          <p:cNvPr id="7" name="AutoShape 2">
            <a:extLst>
              <a:ext uri="{FF2B5EF4-FFF2-40B4-BE49-F238E27FC236}">
                <a16:creationId xmlns:a16="http://schemas.microsoft.com/office/drawing/2014/main" id="{5F840CA4-B600-19B5-778A-05DD16EDF76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a:extLst>
              <a:ext uri="{FF2B5EF4-FFF2-40B4-BE49-F238E27FC236}">
                <a16:creationId xmlns:a16="http://schemas.microsoft.com/office/drawing/2014/main" id="{12CCEFF4-6255-9707-CA3E-66101DDDA6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559" y="214763"/>
            <a:ext cx="1704786" cy="2080053"/>
          </a:xfrm>
          <a:prstGeom prst="rect">
            <a:avLst/>
          </a:prstGeom>
        </p:spPr>
      </p:pic>
    </p:spTree>
    <p:extLst>
      <p:ext uri="{BB962C8B-B14F-4D97-AF65-F5344CB8AC3E}">
        <p14:creationId xmlns:p14="http://schemas.microsoft.com/office/powerpoint/2010/main" val="176245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4DEA86-9556-DD0E-7976-08EBBABF13B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FDD9485-F8B6-12B6-BAF0-71D4492FD4BF}"/>
              </a:ext>
            </a:extLst>
          </p:cNvPr>
          <p:cNvSpPr>
            <a:spLocks noGrp="1"/>
          </p:cNvSpPr>
          <p:nvPr>
            <p:ph type="body" sz="quarter" idx="15"/>
          </p:nvPr>
        </p:nvSpPr>
        <p:spPr>
          <a:xfrm>
            <a:off x="1547656" y="272637"/>
            <a:ext cx="9096688" cy="4654611"/>
          </a:xfrm>
        </p:spPr>
        <p:txBody>
          <a:bodyPr vert="horz" lIns="91440" tIns="45720" rIns="91440" bIns="45720" rtlCol="0" anchor="t">
            <a:normAutofit/>
          </a:bodyPr>
          <a:lstStyle/>
          <a:p>
            <a:pPr algn="ctr"/>
            <a:r>
              <a:rPr lang="en-US" sz="2600" b="1" dirty="0"/>
              <a:t>Collaborative Coding via Excel</a:t>
            </a:r>
          </a:p>
        </p:txBody>
      </p:sp>
      <p:pic>
        <p:nvPicPr>
          <p:cNvPr id="2" name="Picture 1" descr="A screenshot of a computer&#10;&#10;Description automatically generated">
            <a:extLst>
              <a:ext uri="{FF2B5EF4-FFF2-40B4-BE49-F238E27FC236}">
                <a16:creationId xmlns:a16="http://schemas.microsoft.com/office/drawing/2014/main" id="{E24303CF-2B77-AC78-5082-C959807C36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673" y="1357744"/>
            <a:ext cx="11720945" cy="5361001"/>
          </a:xfrm>
          <a:prstGeom prst="rect">
            <a:avLst/>
          </a:prstGeom>
        </p:spPr>
      </p:pic>
    </p:spTree>
    <p:extLst>
      <p:ext uri="{BB962C8B-B14F-4D97-AF65-F5344CB8AC3E}">
        <p14:creationId xmlns:p14="http://schemas.microsoft.com/office/powerpoint/2010/main" val="2886620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2E8F3-A526-99D8-2D6B-6DB25C3C1A1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73B2FCE-C806-22ED-5822-4D54A08B057D}"/>
              </a:ext>
            </a:extLst>
          </p:cNvPr>
          <p:cNvSpPr>
            <a:spLocks noGrp="1"/>
          </p:cNvSpPr>
          <p:nvPr>
            <p:ph type="body" sz="quarter" idx="15"/>
          </p:nvPr>
        </p:nvSpPr>
        <p:spPr>
          <a:xfrm>
            <a:off x="1439434" y="1013423"/>
            <a:ext cx="9096688" cy="4654611"/>
          </a:xfrm>
        </p:spPr>
        <p:txBody>
          <a:bodyPr vert="horz" lIns="91440" tIns="45720" rIns="91440" bIns="45720" rtlCol="0" anchor="t">
            <a:normAutofit/>
          </a:bodyPr>
          <a:lstStyle/>
          <a:p>
            <a:endParaRPr lang="en-US" sz="2800" dirty="0"/>
          </a:p>
          <a:p>
            <a:pPr algn="ctr"/>
            <a:r>
              <a:rPr lang="en-US" sz="2800" b="1" dirty="0">
                <a:solidFill>
                  <a:srgbClr val="C00000"/>
                </a:solidFill>
                <a:latin typeface="Arial"/>
                <a:cs typeface="Arial"/>
              </a:rPr>
              <a:t>3 Phases</a:t>
            </a:r>
          </a:p>
          <a:p>
            <a:endParaRPr lang="en-US" sz="2600" dirty="0"/>
          </a:p>
          <a:p>
            <a:pPr>
              <a:lnSpc>
                <a:spcPct val="110000"/>
              </a:lnSpc>
            </a:pPr>
            <a:r>
              <a:rPr lang="en-US" sz="2600" dirty="0">
                <a:solidFill>
                  <a:srgbClr val="C00000"/>
                </a:solidFill>
              </a:rPr>
              <a:t>Phase 2: </a:t>
            </a:r>
            <a:r>
              <a:rPr lang="en-US" sz="2600" dirty="0"/>
              <a:t>Fall 2025 – confirmed # of plans that existed, looked form missing plans, reviewed, coded info</a:t>
            </a:r>
          </a:p>
          <a:p>
            <a:pPr>
              <a:lnSpc>
                <a:spcPct val="110000"/>
              </a:lnSpc>
            </a:pPr>
            <a:endParaRPr lang="en-US" sz="2600" dirty="0">
              <a:solidFill>
                <a:srgbClr val="C00000"/>
              </a:solidFill>
            </a:endParaRPr>
          </a:p>
          <a:p>
            <a:pPr>
              <a:lnSpc>
                <a:spcPct val="110000"/>
              </a:lnSpc>
            </a:pPr>
            <a:r>
              <a:rPr lang="en-US" sz="2600" dirty="0">
                <a:solidFill>
                  <a:srgbClr val="C00000"/>
                </a:solidFill>
              </a:rPr>
              <a:t>Phase 3: </a:t>
            </a:r>
            <a:r>
              <a:rPr lang="en-US" sz="2600" dirty="0"/>
              <a:t>May 2026 – compiling results and knowledge mobilization</a:t>
            </a:r>
          </a:p>
        </p:txBody>
      </p:sp>
    </p:spTree>
    <p:extLst>
      <p:ext uri="{BB962C8B-B14F-4D97-AF65-F5344CB8AC3E}">
        <p14:creationId xmlns:p14="http://schemas.microsoft.com/office/powerpoint/2010/main" val="3048286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6CD1F8-5209-134B-E4D6-2DFDCC80586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85F49E0-146C-5DB2-9EA1-24112D32C2E4}"/>
              </a:ext>
            </a:extLst>
          </p:cNvPr>
          <p:cNvPicPr>
            <a:picLocks noChangeAspect="1"/>
          </p:cNvPicPr>
          <p:nvPr/>
        </p:nvPicPr>
        <p:blipFill>
          <a:blip r:embed="rId3"/>
          <a:stretch>
            <a:fillRect/>
          </a:stretch>
        </p:blipFill>
        <p:spPr>
          <a:xfrm>
            <a:off x="2014538" y="367903"/>
            <a:ext cx="8196262" cy="6147197"/>
          </a:xfrm>
          <a:prstGeom prst="rect">
            <a:avLst/>
          </a:prstGeom>
        </p:spPr>
      </p:pic>
    </p:spTree>
    <p:extLst>
      <p:ext uri="{BB962C8B-B14F-4D97-AF65-F5344CB8AC3E}">
        <p14:creationId xmlns:p14="http://schemas.microsoft.com/office/powerpoint/2010/main" val="6160967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5FCD1-7070-A494-D99E-A0DDE31ECF92}"/>
            </a:ext>
          </a:extLst>
        </p:cNvPr>
        <p:cNvGrpSpPr/>
        <p:nvPr/>
      </p:nvGrpSpPr>
      <p:grpSpPr>
        <a:xfrm>
          <a:off x="0" y="0"/>
          <a:ext cx="0" cy="0"/>
          <a:chOff x="0" y="0"/>
          <a:chExt cx="0" cy="0"/>
        </a:xfrm>
      </p:grpSpPr>
      <p:pic>
        <p:nvPicPr>
          <p:cNvPr id="3" name="image7.png">
            <a:extLst>
              <a:ext uri="{FF2B5EF4-FFF2-40B4-BE49-F238E27FC236}">
                <a16:creationId xmlns:a16="http://schemas.microsoft.com/office/drawing/2014/main" id="{EF600825-A5C2-9A08-9BE1-3C2578CAE83F}"/>
              </a:ext>
            </a:extLst>
          </p:cNvPr>
          <p:cNvPicPr/>
          <p:nvPr/>
        </p:nvPicPr>
        <p:blipFill>
          <a:blip r:embed="rId3"/>
          <a:srcRect/>
          <a:stretch>
            <a:fillRect/>
          </a:stretch>
        </p:blipFill>
        <p:spPr>
          <a:xfrm>
            <a:off x="2357438" y="757238"/>
            <a:ext cx="7529512" cy="5686425"/>
          </a:xfrm>
          <a:prstGeom prst="rect">
            <a:avLst/>
          </a:prstGeom>
          <a:ln/>
        </p:spPr>
      </p:pic>
    </p:spTree>
    <p:extLst>
      <p:ext uri="{BB962C8B-B14F-4D97-AF65-F5344CB8AC3E}">
        <p14:creationId xmlns:p14="http://schemas.microsoft.com/office/powerpoint/2010/main" val="23111357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E618E-59A2-D0FD-1982-C3D7CFFF2E3A}"/>
            </a:ext>
          </a:extLst>
        </p:cNvPr>
        <p:cNvGrpSpPr/>
        <p:nvPr/>
      </p:nvGrpSpPr>
      <p:grpSpPr>
        <a:xfrm>
          <a:off x="0" y="0"/>
          <a:ext cx="0" cy="0"/>
          <a:chOff x="0" y="0"/>
          <a:chExt cx="0" cy="0"/>
        </a:xfrm>
      </p:grpSpPr>
      <p:pic>
        <p:nvPicPr>
          <p:cNvPr id="2" name="image2.jpg" descr="A diagram of a person&amp;#39;s body and a person&amp;#39;s body&#10;&#10;AI-generated content may be incorrect.">
            <a:extLst>
              <a:ext uri="{FF2B5EF4-FFF2-40B4-BE49-F238E27FC236}">
                <a16:creationId xmlns:a16="http://schemas.microsoft.com/office/drawing/2014/main" id="{258BB5F4-E4C6-577A-6730-E4697A703FC0}"/>
              </a:ext>
            </a:extLst>
          </p:cNvPr>
          <p:cNvPicPr/>
          <p:nvPr/>
        </p:nvPicPr>
        <p:blipFill>
          <a:blip r:embed="rId3"/>
          <a:srcRect t="-1833" b="1833"/>
          <a:stretch>
            <a:fillRect/>
          </a:stretch>
        </p:blipFill>
        <p:spPr>
          <a:xfrm>
            <a:off x="2133600" y="595085"/>
            <a:ext cx="8824686" cy="5849257"/>
          </a:xfrm>
          <a:prstGeom prst="rect">
            <a:avLst/>
          </a:prstGeom>
          <a:ln/>
        </p:spPr>
      </p:pic>
    </p:spTree>
    <p:extLst>
      <p:ext uri="{BB962C8B-B14F-4D97-AF65-F5344CB8AC3E}">
        <p14:creationId xmlns:p14="http://schemas.microsoft.com/office/powerpoint/2010/main" val="728546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EDDC7-70C1-0D4F-2CD1-D387686B859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D909ABD-EBF8-1789-8B43-4DECD816F771}"/>
              </a:ext>
            </a:extLst>
          </p:cNvPr>
          <p:cNvSpPr>
            <a:spLocks noGrp="1"/>
          </p:cNvSpPr>
          <p:nvPr>
            <p:ph type="body" sz="quarter" idx="14"/>
          </p:nvPr>
        </p:nvSpPr>
        <p:spPr>
          <a:xfrm>
            <a:off x="4730099" y="845148"/>
            <a:ext cx="6432549" cy="336550"/>
          </a:xfrm>
        </p:spPr>
        <p:txBody>
          <a:bodyPr vert="horz" lIns="91440" tIns="45720" rIns="91440" bIns="45720" rtlCol="0" anchor="t">
            <a:normAutofit/>
          </a:bodyPr>
          <a:lstStyle/>
          <a:p>
            <a:r>
              <a:rPr lang="en-US" dirty="0">
                <a:latin typeface="Helvetica Neue LT Pro 45 Light"/>
              </a:rPr>
              <a:t>APRIL 28, 2025</a:t>
            </a:r>
            <a:endParaRPr lang="en-US" dirty="0"/>
          </a:p>
        </p:txBody>
      </p:sp>
      <p:sp>
        <p:nvSpPr>
          <p:cNvPr id="4" name="Text Placeholder 3">
            <a:extLst>
              <a:ext uri="{FF2B5EF4-FFF2-40B4-BE49-F238E27FC236}">
                <a16:creationId xmlns:a16="http://schemas.microsoft.com/office/drawing/2014/main" id="{360C1948-4135-D0F7-C0E3-DF0B54D9C9E6}"/>
              </a:ext>
            </a:extLst>
          </p:cNvPr>
          <p:cNvSpPr>
            <a:spLocks noGrp="1"/>
          </p:cNvSpPr>
          <p:nvPr>
            <p:ph type="body" sz="quarter" idx="15"/>
          </p:nvPr>
        </p:nvSpPr>
        <p:spPr>
          <a:xfrm>
            <a:off x="491282" y="1370833"/>
            <a:ext cx="5071057" cy="5020289"/>
          </a:xfrm>
        </p:spPr>
        <p:txBody>
          <a:bodyPr vert="horz" lIns="91440" tIns="45720" rIns="91440" bIns="45720" rtlCol="0" anchor="t">
            <a:normAutofit/>
          </a:bodyPr>
          <a:lstStyle/>
          <a:p>
            <a:pPr algn="ctr"/>
            <a:r>
              <a:rPr lang="en-US" sz="2800" b="1" dirty="0"/>
              <a:t>Hamilton’s Action Strategy identifies action re: femicide </a:t>
            </a:r>
          </a:p>
          <a:p>
            <a:pPr algn="ctr"/>
            <a:endParaRPr lang="en-US" sz="2800" b="1" dirty="0"/>
          </a:p>
          <a:p>
            <a:r>
              <a:rPr lang="en-CA" sz="3200" dirty="0">
                <a:effectLst/>
                <a:latin typeface="Helvetica" pitchFamily="2" charset="0"/>
              </a:rPr>
              <a:t>“Support ongoing collaboration between Hamilton Police Services and service providers to review </a:t>
            </a:r>
            <a:r>
              <a:rPr lang="en-CA" sz="3200" dirty="0">
                <a:effectLst/>
                <a:highlight>
                  <a:srgbClr val="FFFF00"/>
                </a:highlight>
                <a:latin typeface="Helvetica" pitchFamily="2" charset="0"/>
              </a:rPr>
              <a:t>femicide</a:t>
            </a:r>
            <a:r>
              <a:rPr lang="en-CA" sz="3200" dirty="0">
                <a:effectLst/>
                <a:latin typeface="Helvetica" pitchFamily="2" charset="0"/>
              </a:rPr>
              <a:t> protocols”</a:t>
            </a:r>
          </a:p>
          <a:p>
            <a:pPr algn="ctr"/>
            <a:r>
              <a:rPr lang="en-US" sz="2800" b="1" dirty="0"/>
              <a:t> </a:t>
            </a:r>
          </a:p>
        </p:txBody>
      </p:sp>
      <p:pic>
        <p:nvPicPr>
          <p:cNvPr id="2" name="Picture 1" descr="A close-up of a poster&#10;&#10;Description automatically generated">
            <a:extLst>
              <a:ext uri="{FF2B5EF4-FFF2-40B4-BE49-F238E27FC236}">
                <a16:creationId xmlns:a16="http://schemas.microsoft.com/office/drawing/2014/main" id="{21573BA2-F117-AA30-743B-EEDFA1ACB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3564" y="138544"/>
            <a:ext cx="5519053" cy="6553201"/>
          </a:xfrm>
          <a:prstGeom prst="rect">
            <a:avLst/>
          </a:prstGeom>
        </p:spPr>
      </p:pic>
    </p:spTree>
    <p:extLst>
      <p:ext uri="{BB962C8B-B14F-4D97-AF65-F5344CB8AC3E}">
        <p14:creationId xmlns:p14="http://schemas.microsoft.com/office/powerpoint/2010/main" val="2533026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5636B-0C01-7135-428B-37AAF5193EE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A1F5755-FB60-5589-DA9B-29C0217A09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0401" y="257176"/>
            <a:ext cx="5919902" cy="6438900"/>
          </a:xfrm>
          <a:prstGeom prst="rect">
            <a:avLst/>
          </a:prstGeom>
        </p:spPr>
      </p:pic>
    </p:spTree>
    <p:extLst>
      <p:ext uri="{BB962C8B-B14F-4D97-AF65-F5344CB8AC3E}">
        <p14:creationId xmlns:p14="http://schemas.microsoft.com/office/powerpoint/2010/main" val="267193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CEC4A-9763-98D8-F8D0-F4122AB69FB8}"/>
            </a:ext>
          </a:extLst>
        </p:cNvPr>
        <p:cNvGrpSpPr/>
        <p:nvPr/>
      </p:nvGrpSpPr>
      <p:grpSpPr>
        <a:xfrm>
          <a:off x="0" y="0"/>
          <a:ext cx="0" cy="0"/>
          <a:chOff x="0" y="0"/>
          <a:chExt cx="0" cy="0"/>
        </a:xfrm>
      </p:grpSpPr>
      <p:pic>
        <p:nvPicPr>
          <p:cNvPr id="2" name="image13.png">
            <a:extLst>
              <a:ext uri="{FF2B5EF4-FFF2-40B4-BE49-F238E27FC236}">
                <a16:creationId xmlns:a16="http://schemas.microsoft.com/office/drawing/2014/main" id="{60AA1833-2041-DCD7-A23C-C944CF228525}"/>
              </a:ext>
            </a:extLst>
          </p:cNvPr>
          <p:cNvPicPr/>
          <p:nvPr/>
        </p:nvPicPr>
        <p:blipFill>
          <a:blip r:embed="rId3"/>
          <a:srcRect t="1645" b="4773"/>
          <a:stretch>
            <a:fillRect/>
          </a:stretch>
        </p:blipFill>
        <p:spPr>
          <a:xfrm>
            <a:off x="2438400" y="371475"/>
            <a:ext cx="7053943" cy="6276068"/>
          </a:xfrm>
          <a:prstGeom prst="rect">
            <a:avLst/>
          </a:prstGeom>
          <a:ln/>
        </p:spPr>
      </p:pic>
    </p:spTree>
    <p:extLst>
      <p:ext uri="{BB962C8B-B14F-4D97-AF65-F5344CB8AC3E}">
        <p14:creationId xmlns:p14="http://schemas.microsoft.com/office/powerpoint/2010/main" val="17766090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41ACE-FD47-BF8E-3747-361FED11227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01F47B3-AF35-520D-BCB3-72061517A6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61029" y="377178"/>
            <a:ext cx="8194421" cy="6197794"/>
          </a:xfrm>
          <a:prstGeom prst="rect">
            <a:avLst/>
          </a:prstGeom>
        </p:spPr>
      </p:pic>
    </p:spTree>
    <p:extLst>
      <p:ext uri="{BB962C8B-B14F-4D97-AF65-F5344CB8AC3E}">
        <p14:creationId xmlns:p14="http://schemas.microsoft.com/office/powerpoint/2010/main" val="21744944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DC91A-5A88-9CB3-9425-E12355443F59}"/>
            </a:ext>
          </a:extLst>
        </p:cNvPr>
        <p:cNvGrpSpPr/>
        <p:nvPr/>
      </p:nvGrpSpPr>
      <p:grpSpPr>
        <a:xfrm>
          <a:off x="0" y="0"/>
          <a:ext cx="0" cy="0"/>
          <a:chOff x="0" y="0"/>
          <a:chExt cx="0" cy="0"/>
        </a:xfrm>
      </p:grpSpPr>
      <p:pic>
        <p:nvPicPr>
          <p:cNvPr id="2" name="drawing">
            <a:extLst>
              <a:ext uri="{FF2B5EF4-FFF2-40B4-BE49-F238E27FC236}">
                <a16:creationId xmlns:a16="http://schemas.microsoft.com/office/drawing/2014/main" id="{ADA320A2-2B5F-2E0C-820D-3887D7960A4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30514" y="914951"/>
            <a:ext cx="10130971" cy="5715084"/>
          </a:xfrm>
          <a:prstGeom prst="rect">
            <a:avLst/>
          </a:prstGeom>
        </p:spPr>
      </p:pic>
    </p:spTree>
    <p:extLst>
      <p:ext uri="{BB962C8B-B14F-4D97-AF65-F5344CB8AC3E}">
        <p14:creationId xmlns:p14="http://schemas.microsoft.com/office/powerpoint/2010/main" val="1939761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2F70D-68D2-83C0-B080-A50B136A30E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6AD246D-321E-3831-0C6B-9E46F047CADA}"/>
              </a:ext>
            </a:extLst>
          </p:cNvPr>
          <p:cNvSpPr>
            <a:spLocks noGrp="1"/>
          </p:cNvSpPr>
          <p:nvPr>
            <p:ph type="body" sz="quarter" idx="15"/>
          </p:nvPr>
        </p:nvSpPr>
        <p:spPr>
          <a:xfrm>
            <a:off x="1547656" y="1181698"/>
            <a:ext cx="9096688" cy="4654611"/>
          </a:xfrm>
        </p:spPr>
        <p:txBody>
          <a:bodyPr vert="horz" lIns="91440" tIns="45720" rIns="91440" bIns="45720" rtlCol="0" anchor="t">
            <a:noAutofit/>
          </a:bodyPr>
          <a:lstStyle/>
          <a:p>
            <a:pPr lvl="0">
              <a:lnSpc>
                <a:spcPct val="100000"/>
              </a:lnSpc>
            </a:pPr>
            <a:r>
              <a:rPr lang="en-US" sz="2600" b="1" i="1" dirty="0"/>
              <a:t>Community Safety &amp; Policing Act, 2019 - </a:t>
            </a:r>
            <a:r>
              <a:rPr lang="en-US" sz="2600" b="1" dirty="0"/>
              <a:t>requirement for CSWB Plan:</a:t>
            </a:r>
          </a:p>
          <a:p>
            <a:pPr marL="457200" lvl="0" indent="-457200">
              <a:lnSpc>
                <a:spcPct val="100000"/>
              </a:lnSpc>
              <a:buFont typeface="Arial" panose="020B0604020202020204" pitchFamily="34" charset="0"/>
              <a:buChar char="•"/>
            </a:pPr>
            <a:r>
              <a:rPr lang="en-US" sz="2400" i="1" dirty="0"/>
              <a:t>Comprehensive Ontario Police Services Act</a:t>
            </a:r>
            <a:r>
              <a:rPr lang="en-US" sz="2400" dirty="0"/>
              <a:t>, 2019 created the </a:t>
            </a:r>
            <a:r>
              <a:rPr lang="en-US" sz="2400" i="1" dirty="0"/>
              <a:t>Community Safety and Policing Act</a:t>
            </a:r>
            <a:r>
              <a:rPr lang="en-US" sz="2400" dirty="0"/>
              <a:t>, 2019 (CSPA)</a:t>
            </a:r>
            <a:endParaRPr lang="en-CA" sz="2400" dirty="0"/>
          </a:p>
          <a:p>
            <a:pPr marL="457200" lvl="0" indent="-457200">
              <a:lnSpc>
                <a:spcPct val="100000"/>
              </a:lnSpc>
              <a:buFont typeface="Arial" panose="020B0604020202020204" pitchFamily="34" charset="0"/>
              <a:buChar char="•"/>
            </a:pPr>
            <a:endParaRPr lang="en-CA" sz="2400" dirty="0"/>
          </a:p>
          <a:p>
            <a:pPr marL="457200" lvl="0" indent="-457200">
              <a:lnSpc>
                <a:spcPct val="100000"/>
              </a:lnSpc>
              <a:buFont typeface="Arial" panose="020B0604020202020204" pitchFamily="34" charset="0"/>
              <a:buChar char="•"/>
            </a:pPr>
            <a:r>
              <a:rPr lang="en-US" sz="2400" dirty="0"/>
              <a:t>Part XVI of the </a:t>
            </a:r>
            <a:r>
              <a:rPr lang="en-US" sz="2400" i="1" dirty="0"/>
              <a:t>CSPA</a:t>
            </a:r>
            <a:r>
              <a:rPr lang="en-US" sz="2400" dirty="0"/>
              <a:t> (Sec. 248) declared that every municipality must prepare and adopt a community safety well-being plan. </a:t>
            </a:r>
            <a:endParaRPr lang="en-CA" sz="2400" dirty="0"/>
          </a:p>
        </p:txBody>
      </p:sp>
      <p:sp>
        <p:nvSpPr>
          <p:cNvPr id="5" name="TextBox 4">
            <a:extLst>
              <a:ext uri="{FF2B5EF4-FFF2-40B4-BE49-F238E27FC236}">
                <a16:creationId xmlns:a16="http://schemas.microsoft.com/office/drawing/2014/main" id="{53BF3FCC-85D3-3420-3ECF-72F3D5672E6C}"/>
              </a:ext>
            </a:extLst>
          </p:cNvPr>
          <p:cNvSpPr txBox="1"/>
          <p:nvPr/>
        </p:nvSpPr>
        <p:spPr>
          <a:xfrm>
            <a:off x="1765735" y="6198333"/>
            <a:ext cx="8660530"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374047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4CB28-D720-E82E-3D7B-F1A0FD4B07CC}"/>
            </a:ext>
          </a:extLst>
        </p:cNvPr>
        <p:cNvGrpSpPr/>
        <p:nvPr/>
      </p:nvGrpSpPr>
      <p:grpSpPr>
        <a:xfrm>
          <a:off x="0" y="0"/>
          <a:ext cx="0" cy="0"/>
          <a:chOff x="0" y="0"/>
          <a:chExt cx="0" cy="0"/>
        </a:xfrm>
      </p:grpSpPr>
      <p:pic>
        <p:nvPicPr>
          <p:cNvPr id="3" name="image4.png">
            <a:extLst>
              <a:ext uri="{FF2B5EF4-FFF2-40B4-BE49-F238E27FC236}">
                <a16:creationId xmlns:a16="http://schemas.microsoft.com/office/drawing/2014/main" id="{015CE147-AB9A-F735-99F5-D7AE5D5D0D5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a:xfrm>
            <a:off x="1857828" y="275771"/>
            <a:ext cx="8490857" cy="6582229"/>
          </a:xfrm>
          <a:prstGeom prst="rect">
            <a:avLst/>
          </a:prstGeom>
          <a:ln/>
        </p:spPr>
      </p:pic>
    </p:spTree>
    <p:extLst>
      <p:ext uri="{BB962C8B-B14F-4D97-AF65-F5344CB8AC3E}">
        <p14:creationId xmlns:p14="http://schemas.microsoft.com/office/powerpoint/2010/main" val="11888783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65785-34AF-E808-7D8F-C8CB5CEEED9E}"/>
            </a:ext>
          </a:extLst>
        </p:cNvPr>
        <p:cNvGrpSpPr/>
        <p:nvPr/>
      </p:nvGrpSpPr>
      <p:grpSpPr>
        <a:xfrm>
          <a:off x="0" y="0"/>
          <a:ext cx="0" cy="0"/>
          <a:chOff x="0" y="0"/>
          <a:chExt cx="0" cy="0"/>
        </a:xfrm>
      </p:grpSpPr>
      <p:pic>
        <p:nvPicPr>
          <p:cNvPr id="2" name="image5.png">
            <a:extLst>
              <a:ext uri="{FF2B5EF4-FFF2-40B4-BE49-F238E27FC236}">
                <a16:creationId xmlns:a16="http://schemas.microsoft.com/office/drawing/2014/main" id="{C813CAAF-96C0-A7AD-1614-08811EF798C3}"/>
              </a:ext>
            </a:extLst>
          </p:cNvPr>
          <p:cNvPicPr/>
          <p:nvPr/>
        </p:nvPicPr>
        <p:blipFill>
          <a:blip r:embed="rId3"/>
          <a:srcRect/>
          <a:stretch>
            <a:fillRect/>
          </a:stretch>
        </p:blipFill>
        <p:spPr>
          <a:xfrm>
            <a:off x="1756229" y="362857"/>
            <a:ext cx="8082189" cy="6066291"/>
          </a:xfrm>
          <a:prstGeom prst="rect">
            <a:avLst/>
          </a:prstGeom>
          <a:ln/>
        </p:spPr>
      </p:pic>
    </p:spTree>
    <p:extLst>
      <p:ext uri="{BB962C8B-B14F-4D97-AF65-F5344CB8AC3E}">
        <p14:creationId xmlns:p14="http://schemas.microsoft.com/office/powerpoint/2010/main" val="36337882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54EF6-16BA-6F57-62F0-4CBE4B893852}"/>
            </a:ext>
          </a:extLst>
        </p:cNvPr>
        <p:cNvGrpSpPr/>
        <p:nvPr/>
      </p:nvGrpSpPr>
      <p:grpSpPr>
        <a:xfrm>
          <a:off x="0" y="0"/>
          <a:ext cx="0" cy="0"/>
          <a:chOff x="0" y="0"/>
          <a:chExt cx="0" cy="0"/>
        </a:xfrm>
      </p:grpSpPr>
      <p:pic>
        <p:nvPicPr>
          <p:cNvPr id="3" name="image11.png">
            <a:extLst>
              <a:ext uri="{FF2B5EF4-FFF2-40B4-BE49-F238E27FC236}">
                <a16:creationId xmlns:a16="http://schemas.microsoft.com/office/drawing/2014/main" id="{83CF0B08-1B77-2259-1FC1-4A0574351452}"/>
              </a:ext>
            </a:extLst>
          </p:cNvPr>
          <p:cNvPicPr/>
          <p:nvPr/>
        </p:nvPicPr>
        <p:blipFill>
          <a:blip r:embed="rId3"/>
          <a:srcRect/>
          <a:stretch>
            <a:fillRect/>
          </a:stretch>
        </p:blipFill>
        <p:spPr>
          <a:xfrm>
            <a:off x="1930400" y="522515"/>
            <a:ext cx="8795657" cy="6068785"/>
          </a:xfrm>
          <a:prstGeom prst="rect">
            <a:avLst/>
          </a:prstGeom>
          <a:ln/>
        </p:spPr>
      </p:pic>
    </p:spTree>
    <p:extLst>
      <p:ext uri="{BB962C8B-B14F-4D97-AF65-F5344CB8AC3E}">
        <p14:creationId xmlns:p14="http://schemas.microsoft.com/office/powerpoint/2010/main" val="2141492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00C5233-9CA5-A3C2-D411-A17E305E399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4D43B25-66CA-B07A-B451-C4B3BFACEEB9}"/>
              </a:ext>
            </a:extLst>
          </p:cNvPr>
          <p:cNvSpPr>
            <a:spLocks noGrp="1"/>
          </p:cNvSpPr>
          <p:nvPr>
            <p:ph type="body" sz="quarter" idx="14"/>
          </p:nvPr>
        </p:nvSpPr>
        <p:spPr>
          <a:xfrm>
            <a:off x="4730099" y="845148"/>
            <a:ext cx="6432549" cy="336550"/>
          </a:xfrm>
        </p:spPr>
        <p:txBody>
          <a:bodyPr vert="horz" lIns="91440" tIns="45720" rIns="91440" bIns="45720" rtlCol="0" anchor="t">
            <a:normAutofit/>
          </a:bodyPr>
          <a:lstStyle/>
          <a:p>
            <a:r>
              <a:rPr lang="en-US" dirty="0">
                <a:latin typeface="Helvetica Neue LT Pro 45 Light"/>
              </a:rPr>
              <a:t>APRIL 28, 2025</a:t>
            </a:r>
            <a:endParaRPr lang="en-US" dirty="0"/>
          </a:p>
        </p:txBody>
      </p:sp>
      <p:sp>
        <p:nvSpPr>
          <p:cNvPr id="6" name="Text Placeholder 5">
            <a:extLst>
              <a:ext uri="{FF2B5EF4-FFF2-40B4-BE49-F238E27FC236}">
                <a16:creationId xmlns:a16="http://schemas.microsoft.com/office/drawing/2014/main" id="{3975F7CC-9795-60E6-53E9-2F079E1539CF}"/>
              </a:ext>
            </a:extLst>
          </p:cNvPr>
          <p:cNvSpPr>
            <a:spLocks noGrp="1"/>
          </p:cNvSpPr>
          <p:nvPr>
            <p:ph type="body" sz="quarter" idx="15"/>
          </p:nvPr>
        </p:nvSpPr>
        <p:spPr/>
        <p:txBody>
          <a:bodyPr/>
          <a:lstStyle/>
          <a:p>
            <a:endParaRPr lang="en-US" dirty="0"/>
          </a:p>
        </p:txBody>
      </p:sp>
      <p:sp>
        <p:nvSpPr>
          <p:cNvPr id="9" name="Text Placeholder 3">
            <a:extLst>
              <a:ext uri="{FF2B5EF4-FFF2-40B4-BE49-F238E27FC236}">
                <a16:creationId xmlns:a16="http://schemas.microsoft.com/office/drawing/2014/main" id="{322F2464-F158-E40C-0018-6510507E1823}"/>
              </a:ext>
            </a:extLst>
          </p:cNvPr>
          <p:cNvSpPr txBox="1">
            <a:spLocks/>
          </p:cNvSpPr>
          <p:nvPr/>
        </p:nvSpPr>
        <p:spPr>
          <a:xfrm>
            <a:off x="1270565" y="577437"/>
            <a:ext cx="9096688" cy="465461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Tx/>
              <a:buNone/>
              <a:defRPr sz="16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600" b="1" dirty="0"/>
              <a:t>CSWB Plan Process Example (Waterloo)</a:t>
            </a:r>
          </a:p>
        </p:txBody>
      </p:sp>
      <p:pic>
        <p:nvPicPr>
          <p:cNvPr id="2" name="Picture 1">
            <a:extLst>
              <a:ext uri="{FF2B5EF4-FFF2-40B4-BE49-F238E27FC236}">
                <a16:creationId xmlns:a16="http://schemas.microsoft.com/office/drawing/2014/main" id="{C58A4B3D-CD4D-F26B-27DB-59D657628E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16" y="1893401"/>
            <a:ext cx="12078884" cy="4180670"/>
          </a:xfrm>
          <a:prstGeom prst="rect">
            <a:avLst/>
          </a:prstGeom>
        </p:spPr>
      </p:pic>
    </p:spTree>
    <p:extLst>
      <p:ext uri="{BB962C8B-B14F-4D97-AF65-F5344CB8AC3E}">
        <p14:creationId xmlns:p14="http://schemas.microsoft.com/office/powerpoint/2010/main" val="31664330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3D254F4-2960-57F8-97AA-9A0380DFF1D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B5C1F76-51D5-2DF0-8AEA-AC960B593A56}"/>
              </a:ext>
            </a:extLst>
          </p:cNvPr>
          <p:cNvSpPr>
            <a:spLocks noGrp="1"/>
          </p:cNvSpPr>
          <p:nvPr>
            <p:ph type="body" sz="quarter" idx="14"/>
          </p:nvPr>
        </p:nvSpPr>
        <p:spPr>
          <a:xfrm>
            <a:off x="4730099" y="845148"/>
            <a:ext cx="6432549" cy="336550"/>
          </a:xfrm>
        </p:spPr>
        <p:txBody>
          <a:bodyPr vert="horz" lIns="91440" tIns="45720" rIns="91440" bIns="45720" rtlCol="0" anchor="t">
            <a:normAutofit/>
          </a:bodyPr>
          <a:lstStyle/>
          <a:p>
            <a:r>
              <a:rPr lang="en-US" dirty="0">
                <a:latin typeface="Helvetica Neue LT Pro 45 Light"/>
              </a:rPr>
              <a:t>APRIL 28, 2025</a:t>
            </a:r>
            <a:endParaRPr lang="en-US" dirty="0"/>
          </a:p>
        </p:txBody>
      </p:sp>
      <p:sp>
        <p:nvSpPr>
          <p:cNvPr id="6" name="Text Placeholder 5">
            <a:extLst>
              <a:ext uri="{FF2B5EF4-FFF2-40B4-BE49-F238E27FC236}">
                <a16:creationId xmlns:a16="http://schemas.microsoft.com/office/drawing/2014/main" id="{6FC7DC50-63BF-BDA0-4BC9-05D4FD2B852D}"/>
              </a:ext>
            </a:extLst>
          </p:cNvPr>
          <p:cNvSpPr>
            <a:spLocks noGrp="1"/>
          </p:cNvSpPr>
          <p:nvPr>
            <p:ph type="body" sz="quarter" idx="15"/>
          </p:nvPr>
        </p:nvSpPr>
        <p:spPr/>
        <p:txBody>
          <a:bodyPr/>
          <a:lstStyle/>
          <a:p>
            <a:endParaRPr lang="en-US"/>
          </a:p>
        </p:txBody>
      </p:sp>
      <p:pic>
        <p:nvPicPr>
          <p:cNvPr id="8" name="Picture 7" descr="A diagram of a community safety plan&#10;&#10;Description automatically generated">
            <a:extLst>
              <a:ext uri="{FF2B5EF4-FFF2-40B4-BE49-F238E27FC236}">
                <a16:creationId xmlns:a16="http://schemas.microsoft.com/office/drawing/2014/main" id="{3989D11F-4F48-8F68-8FF1-7C33E6FDD0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745" y="1443393"/>
            <a:ext cx="11042073" cy="5026679"/>
          </a:xfrm>
          <a:prstGeom prst="rect">
            <a:avLst/>
          </a:prstGeom>
        </p:spPr>
      </p:pic>
      <p:sp>
        <p:nvSpPr>
          <p:cNvPr id="9" name="Text Placeholder 3">
            <a:extLst>
              <a:ext uri="{FF2B5EF4-FFF2-40B4-BE49-F238E27FC236}">
                <a16:creationId xmlns:a16="http://schemas.microsoft.com/office/drawing/2014/main" id="{3156265E-C081-6C1C-0BA7-4C30CCF2EA9F}"/>
              </a:ext>
            </a:extLst>
          </p:cNvPr>
          <p:cNvSpPr txBox="1">
            <a:spLocks/>
          </p:cNvSpPr>
          <p:nvPr/>
        </p:nvSpPr>
        <p:spPr>
          <a:xfrm>
            <a:off x="1270565" y="577437"/>
            <a:ext cx="9096688" cy="465461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Tx/>
              <a:buNone/>
              <a:defRPr sz="16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600" b="1" dirty="0"/>
              <a:t>CSWB Plan Process Example (York)</a:t>
            </a:r>
          </a:p>
        </p:txBody>
      </p:sp>
    </p:spTree>
    <p:extLst>
      <p:ext uri="{BB962C8B-B14F-4D97-AF65-F5344CB8AC3E}">
        <p14:creationId xmlns:p14="http://schemas.microsoft.com/office/powerpoint/2010/main" val="3430686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C5CDFDA-8754-3A29-16DF-F8599F90CEE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FB67F4A-0F7F-D273-EB76-C350562F3C79}"/>
              </a:ext>
            </a:extLst>
          </p:cNvPr>
          <p:cNvSpPr>
            <a:spLocks noGrp="1"/>
          </p:cNvSpPr>
          <p:nvPr>
            <p:ph type="body" sz="quarter" idx="14"/>
          </p:nvPr>
        </p:nvSpPr>
        <p:spPr>
          <a:xfrm>
            <a:off x="4730099" y="845148"/>
            <a:ext cx="6432549" cy="336550"/>
          </a:xfrm>
        </p:spPr>
        <p:txBody>
          <a:bodyPr vert="horz" lIns="91440" tIns="45720" rIns="91440" bIns="45720" rtlCol="0" anchor="t">
            <a:normAutofit/>
          </a:bodyPr>
          <a:lstStyle/>
          <a:p>
            <a:r>
              <a:rPr lang="en-US" dirty="0">
                <a:latin typeface="Helvetica Neue LT Pro 45 Light"/>
              </a:rPr>
              <a:t>APRIL 28, 2025</a:t>
            </a:r>
            <a:endParaRPr lang="en-US" dirty="0"/>
          </a:p>
        </p:txBody>
      </p:sp>
      <p:sp>
        <p:nvSpPr>
          <p:cNvPr id="9" name="Text Placeholder 3">
            <a:extLst>
              <a:ext uri="{FF2B5EF4-FFF2-40B4-BE49-F238E27FC236}">
                <a16:creationId xmlns:a16="http://schemas.microsoft.com/office/drawing/2014/main" id="{39D10E47-1F06-444D-75F7-2C2EDF5ADDC0}"/>
              </a:ext>
            </a:extLst>
          </p:cNvPr>
          <p:cNvSpPr txBox="1">
            <a:spLocks/>
          </p:cNvSpPr>
          <p:nvPr/>
        </p:nvSpPr>
        <p:spPr>
          <a:xfrm>
            <a:off x="1270565" y="577437"/>
            <a:ext cx="9096688" cy="465461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Tx/>
              <a:buNone/>
              <a:defRPr sz="16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600" b="1" dirty="0"/>
              <a:t>CSWB Plan Process Example (Ottawa)</a:t>
            </a:r>
          </a:p>
        </p:txBody>
      </p:sp>
      <p:pic>
        <p:nvPicPr>
          <p:cNvPr id="5" name="Picture 4" descr="A diagram of a diagram&#10;&#10;Description automatically generated">
            <a:extLst>
              <a:ext uri="{FF2B5EF4-FFF2-40B4-BE49-F238E27FC236}">
                <a16:creationId xmlns:a16="http://schemas.microsoft.com/office/drawing/2014/main" id="{DBAFF579-A5E9-CD9C-0364-D759FF43F1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3819" y="1181699"/>
            <a:ext cx="6885708" cy="5589984"/>
          </a:xfrm>
          <a:prstGeom prst="rect">
            <a:avLst/>
          </a:prstGeom>
        </p:spPr>
      </p:pic>
    </p:spTree>
    <p:extLst>
      <p:ext uri="{BB962C8B-B14F-4D97-AF65-F5344CB8AC3E}">
        <p14:creationId xmlns:p14="http://schemas.microsoft.com/office/powerpoint/2010/main" val="12741121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06A8829-265B-F679-FDD5-BFFAA212F55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4BC9436-854A-F6C4-24D9-F4ACD13804C3}"/>
              </a:ext>
            </a:extLst>
          </p:cNvPr>
          <p:cNvSpPr>
            <a:spLocks noGrp="1"/>
          </p:cNvSpPr>
          <p:nvPr>
            <p:ph type="body" sz="quarter" idx="15"/>
          </p:nvPr>
        </p:nvSpPr>
        <p:spPr>
          <a:xfrm>
            <a:off x="1397870" y="687784"/>
            <a:ext cx="9096688" cy="5020289"/>
          </a:xfrm>
        </p:spPr>
        <p:txBody>
          <a:bodyPr vert="horz" lIns="91440" tIns="45720" rIns="91440" bIns="45720" rtlCol="0" anchor="t">
            <a:normAutofit/>
          </a:bodyPr>
          <a:lstStyle/>
          <a:p>
            <a:pPr algn="ctr"/>
            <a:r>
              <a:rPr lang="en-US" sz="2800" b="1" dirty="0"/>
              <a:t>Community Engagement Activities Example (Peterborough)</a:t>
            </a:r>
            <a:endParaRPr lang="en-US" sz="2800" b="1" dirty="0">
              <a:solidFill>
                <a:srgbClr val="C00000"/>
              </a:solidFill>
            </a:endParaRPr>
          </a:p>
        </p:txBody>
      </p:sp>
      <p:pic>
        <p:nvPicPr>
          <p:cNvPr id="3" name="Picture 2">
            <a:extLst>
              <a:ext uri="{FF2B5EF4-FFF2-40B4-BE49-F238E27FC236}">
                <a16:creationId xmlns:a16="http://schemas.microsoft.com/office/drawing/2014/main" id="{AF01A65A-60BE-C195-376A-DDEFFE2D33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306" y="1731818"/>
            <a:ext cx="10421876" cy="4638896"/>
          </a:xfrm>
          <a:prstGeom prst="rect">
            <a:avLst/>
          </a:prstGeom>
        </p:spPr>
      </p:pic>
    </p:spTree>
    <p:extLst>
      <p:ext uri="{BB962C8B-B14F-4D97-AF65-F5344CB8AC3E}">
        <p14:creationId xmlns:p14="http://schemas.microsoft.com/office/powerpoint/2010/main" val="28468457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7D415AD-FDAB-6348-E8B5-4945E66CD68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2B837C5-9A67-D0FD-0386-665C9BA0666D}"/>
              </a:ext>
            </a:extLst>
          </p:cNvPr>
          <p:cNvSpPr>
            <a:spLocks noGrp="1"/>
          </p:cNvSpPr>
          <p:nvPr>
            <p:ph type="body" sz="quarter" idx="14"/>
          </p:nvPr>
        </p:nvSpPr>
        <p:spPr>
          <a:xfrm>
            <a:off x="4730099" y="845148"/>
            <a:ext cx="6432549" cy="336550"/>
          </a:xfrm>
        </p:spPr>
        <p:txBody>
          <a:bodyPr vert="horz" lIns="91440" tIns="45720" rIns="91440" bIns="45720" rtlCol="0" anchor="t">
            <a:normAutofit/>
          </a:bodyPr>
          <a:lstStyle/>
          <a:p>
            <a:r>
              <a:rPr lang="en-US" dirty="0">
                <a:latin typeface="Helvetica Neue LT Pro 45 Light"/>
              </a:rPr>
              <a:t>APRIL 28, 2025</a:t>
            </a:r>
            <a:endParaRPr lang="en-US" dirty="0"/>
          </a:p>
        </p:txBody>
      </p:sp>
      <p:pic>
        <p:nvPicPr>
          <p:cNvPr id="10" name="Picture 9" descr="A diagram of a diagram&#10;&#10;Description automatically generated">
            <a:extLst>
              <a:ext uri="{FF2B5EF4-FFF2-40B4-BE49-F238E27FC236}">
                <a16:creationId xmlns:a16="http://schemas.microsoft.com/office/drawing/2014/main" id="{E356AAE5-227F-08CB-DCE7-EC7F01BA71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673" y="1403371"/>
            <a:ext cx="11744539" cy="5206700"/>
          </a:xfrm>
          <a:prstGeom prst="rect">
            <a:avLst/>
          </a:prstGeom>
        </p:spPr>
      </p:pic>
      <p:sp>
        <p:nvSpPr>
          <p:cNvPr id="2" name="TextBox 1">
            <a:extLst>
              <a:ext uri="{FF2B5EF4-FFF2-40B4-BE49-F238E27FC236}">
                <a16:creationId xmlns:a16="http://schemas.microsoft.com/office/drawing/2014/main" id="{4E4B6E33-FF37-9B17-F225-1ACDE9918871}"/>
              </a:ext>
            </a:extLst>
          </p:cNvPr>
          <p:cNvSpPr txBox="1"/>
          <p:nvPr/>
        </p:nvSpPr>
        <p:spPr>
          <a:xfrm>
            <a:off x="2438400" y="326153"/>
            <a:ext cx="6432549" cy="1077218"/>
          </a:xfrm>
          <a:prstGeom prst="rect">
            <a:avLst/>
          </a:prstGeom>
          <a:noFill/>
        </p:spPr>
        <p:txBody>
          <a:bodyPr wrap="square" rtlCol="0">
            <a:spAutoFit/>
          </a:bodyPr>
          <a:lstStyle/>
          <a:p>
            <a:pPr algn="ctr"/>
            <a:r>
              <a:rPr lang="en-US" sz="3200" b="1" dirty="0"/>
              <a:t>Community Engagement Example (Hamilton) </a:t>
            </a:r>
          </a:p>
        </p:txBody>
      </p:sp>
    </p:spTree>
    <p:extLst>
      <p:ext uri="{BB962C8B-B14F-4D97-AF65-F5344CB8AC3E}">
        <p14:creationId xmlns:p14="http://schemas.microsoft.com/office/powerpoint/2010/main" val="1989542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D6D0B7D-5472-A88B-B94F-3F83FA4B7E0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404915E-C340-AC7B-8FB3-AD5A66EF64F6}"/>
              </a:ext>
            </a:extLst>
          </p:cNvPr>
          <p:cNvSpPr txBox="1"/>
          <p:nvPr/>
        </p:nvSpPr>
        <p:spPr>
          <a:xfrm>
            <a:off x="277090" y="367092"/>
            <a:ext cx="10972801" cy="1200329"/>
          </a:xfrm>
          <a:prstGeom prst="rect">
            <a:avLst/>
          </a:prstGeom>
          <a:noFill/>
        </p:spPr>
        <p:txBody>
          <a:bodyPr wrap="square" rtlCol="0">
            <a:spAutoFit/>
          </a:bodyPr>
          <a:lstStyle/>
          <a:p>
            <a:pPr algn="ctr"/>
            <a:r>
              <a:rPr lang="en-US" sz="3600" b="1" dirty="0"/>
              <a:t>Community Consultation Example  </a:t>
            </a:r>
          </a:p>
          <a:p>
            <a:pPr algn="ctr"/>
            <a:r>
              <a:rPr lang="en-US" sz="3600" b="1" dirty="0"/>
              <a:t>(Hamilton)</a:t>
            </a:r>
            <a:r>
              <a:rPr lang="en-US" sz="3200" b="1" dirty="0"/>
              <a:t> </a:t>
            </a:r>
          </a:p>
        </p:txBody>
      </p:sp>
      <p:pic>
        <p:nvPicPr>
          <p:cNvPr id="5" name="Picture 4" descr="A diagram of a diagram&#10;&#10;Description automatically generated">
            <a:extLst>
              <a:ext uri="{FF2B5EF4-FFF2-40B4-BE49-F238E27FC236}">
                <a16:creationId xmlns:a16="http://schemas.microsoft.com/office/drawing/2014/main" id="{F4B89C18-2A60-8F09-E450-F5DF32B0FE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7090" y="1567421"/>
            <a:ext cx="11637819" cy="5165887"/>
          </a:xfrm>
          <a:prstGeom prst="rect">
            <a:avLst/>
          </a:prstGeom>
        </p:spPr>
      </p:pic>
    </p:spTree>
    <p:extLst>
      <p:ext uri="{BB962C8B-B14F-4D97-AF65-F5344CB8AC3E}">
        <p14:creationId xmlns:p14="http://schemas.microsoft.com/office/powerpoint/2010/main" val="23753758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4C2E3DA-5F53-1025-A82D-26CA34D09C8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EB95109-81EC-BF47-F1D1-B97D3B28BB20}"/>
              </a:ext>
            </a:extLst>
          </p:cNvPr>
          <p:cNvSpPr txBox="1"/>
          <p:nvPr/>
        </p:nvSpPr>
        <p:spPr>
          <a:xfrm>
            <a:off x="1981202" y="225108"/>
            <a:ext cx="7883236" cy="1077218"/>
          </a:xfrm>
          <a:prstGeom prst="rect">
            <a:avLst/>
          </a:prstGeom>
          <a:noFill/>
        </p:spPr>
        <p:txBody>
          <a:bodyPr wrap="square" rtlCol="0">
            <a:spAutoFit/>
          </a:bodyPr>
          <a:lstStyle/>
          <a:p>
            <a:pPr algn="ctr"/>
            <a:r>
              <a:rPr lang="en-US" sz="3200" b="1" dirty="0"/>
              <a:t>Community Consultation &amp; Engagement Example (Quinte West)  </a:t>
            </a:r>
          </a:p>
        </p:txBody>
      </p:sp>
      <p:pic>
        <p:nvPicPr>
          <p:cNvPr id="7" name="Picture 6" descr="A group of people sitting at a table&#10;&#10;Description automatically generated">
            <a:extLst>
              <a:ext uri="{FF2B5EF4-FFF2-40B4-BE49-F238E27FC236}">
                <a16:creationId xmlns:a16="http://schemas.microsoft.com/office/drawing/2014/main" id="{D9F04B7D-6E6E-6B69-25E7-C3299AF1A9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302326"/>
            <a:ext cx="11236036" cy="5112329"/>
          </a:xfrm>
          <a:prstGeom prst="rect">
            <a:avLst/>
          </a:prstGeom>
        </p:spPr>
      </p:pic>
    </p:spTree>
    <p:extLst>
      <p:ext uri="{BB962C8B-B14F-4D97-AF65-F5344CB8AC3E}">
        <p14:creationId xmlns:p14="http://schemas.microsoft.com/office/powerpoint/2010/main" val="2734255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8E2C73-BEFB-D156-F6D0-8ED5A57D8CF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93BA00A-F06C-337C-FDD8-61842EEB21BC}"/>
              </a:ext>
            </a:extLst>
          </p:cNvPr>
          <p:cNvSpPr>
            <a:spLocks noGrp="1"/>
          </p:cNvSpPr>
          <p:nvPr>
            <p:ph type="body" sz="quarter" idx="15"/>
          </p:nvPr>
        </p:nvSpPr>
        <p:spPr>
          <a:xfrm>
            <a:off x="1547656" y="1181698"/>
            <a:ext cx="9096688" cy="4654611"/>
          </a:xfrm>
        </p:spPr>
        <p:txBody>
          <a:bodyPr vert="horz" lIns="91440" tIns="45720" rIns="91440" bIns="45720" rtlCol="0" anchor="t">
            <a:noAutofit/>
          </a:bodyPr>
          <a:lstStyle/>
          <a:p>
            <a:r>
              <a:rPr lang="en-US" sz="2600" b="1" dirty="0"/>
              <a:t>The </a:t>
            </a:r>
            <a:r>
              <a:rPr lang="en-US" sz="2600" b="1" i="1" dirty="0"/>
              <a:t>Act</a:t>
            </a:r>
            <a:r>
              <a:rPr lang="en-US" sz="2600" b="1" dirty="0"/>
              <a:t> mandates several requirements:</a:t>
            </a:r>
          </a:p>
          <a:p>
            <a:endParaRPr lang="en-US" sz="2600" b="1" dirty="0"/>
          </a:p>
          <a:p>
            <a:pPr marL="285750" lvl="0" indent="-285750">
              <a:buFont typeface="Arial" panose="020B0604020202020204" pitchFamily="34" charset="0"/>
              <a:buChar char="•"/>
            </a:pPr>
            <a:r>
              <a:rPr lang="en-US" sz="2800" dirty="0"/>
              <a:t>Work in partnership with a </a:t>
            </a:r>
            <a:r>
              <a:rPr lang="en-US" sz="2800" b="1" dirty="0"/>
              <a:t>multi-sectoral advisory committee </a:t>
            </a:r>
            <a:r>
              <a:rPr lang="en-US" sz="2800" dirty="0"/>
              <a:t>comprised of representation from the police service board and other local service providers … </a:t>
            </a:r>
            <a:endParaRPr lang="en-CA" sz="2800" dirty="0"/>
          </a:p>
          <a:p>
            <a:pPr marL="285750" lvl="0" indent="-285750">
              <a:buFont typeface="Arial" panose="020B0604020202020204" pitchFamily="34" charset="0"/>
              <a:buChar char="•"/>
            </a:pPr>
            <a:r>
              <a:rPr lang="en-US" sz="2800" b="1" dirty="0"/>
              <a:t>Conduct consultations </a:t>
            </a:r>
            <a:r>
              <a:rPr lang="en-US" sz="2800" dirty="0"/>
              <a:t>with the advisory committee and members of the public… community organizations.</a:t>
            </a:r>
            <a:endParaRPr lang="en-CA" sz="2800" dirty="0"/>
          </a:p>
          <a:p>
            <a:pPr marL="285750" lvl="0" indent="-285750">
              <a:buFont typeface="Arial" panose="020B0604020202020204" pitchFamily="34" charset="0"/>
              <a:buChar char="•"/>
            </a:pPr>
            <a:r>
              <a:rPr lang="en-US" sz="2800" dirty="0"/>
              <a:t>Include content such as </a:t>
            </a:r>
            <a:r>
              <a:rPr lang="en-US" sz="2800" b="1" dirty="0"/>
              <a:t>risk factors, strategies to reduce risk factors</a:t>
            </a:r>
            <a:r>
              <a:rPr lang="en-US" sz="2800" dirty="0"/>
              <a:t>, measurable outcomes etc. </a:t>
            </a:r>
            <a:endParaRPr lang="en-CA" sz="2800" dirty="0"/>
          </a:p>
        </p:txBody>
      </p:sp>
      <p:sp>
        <p:nvSpPr>
          <p:cNvPr id="5" name="TextBox 4">
            <a:extLst>
              <a:ext uri="{FF2B5EF4-FFF2-40B4-BE49-F238E27FC236}">
                <a16:creationId xmlns:a16="http://schemas.microsoft.com/office/drawing/2014/main" id="{FE83612F-A859-6A4F-BBB8-0465CE79B9B6}"/>
              </a:ext>
            </a:extLst>
          </p:cNvPr>
          <p:cNvSpPr txBox="1"/>
          <p:nvPr/>
        </p:nvSpPr>
        <p:spPr>
          <a:xfrm>
            <a:off x="1765735" y="6198333"/>
            <a:ext cx="8660530" cy="369332"/>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1239833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8528D52-9532-7F0B-247C-5CF8697B95D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50BE55F-AF53-3E72-C50D-2579C3C6A848}"/>
              </a:ext>
            </a:extLst>
          </p:cNvPr>
          <p:cNvSpPr txBox="1"/>
          <p:nvPr/>
        </p:nvSpPr>
        <p:spPr>
          <a:xfrm>
            <a:off x="8474814" y="358138"/>
            <a:ext cx="3382818"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Ottawa</a:t>
            </a:r>
            <a:r>
              <a:rPr lang="en-US" dirty="0"/>
              <a:t> </a:t>
            </a:r>
          </a:p>
        </p:txBody>
      </p:sp>
      <p:pic>
        <p:nvPicPr>
          <p:cNvPr id="12" name="Picture 11" descr="A diagram of a diagram of different issues&#10;&#10;Description automatically generated with medium confidence">
            <a:extLst>
              <a:ext uri="{FF2B5EF4-FFF2-40B4-BE49-F238E27FC236}">
                <a16:creationId xmlns:a16="http://schemas.microsoft.com/office/drawing/2014/main" id="{8382C1CE-82C6-8B2C-3167-3B153F1995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8253" y="881358"/>
            <a:ext cx="4097074" cy="3593523"/>
          </a:xfrm>
          <a:prstGeom prst="rect">
            <a:avLst/>
          </a:prstGeom>
        </p:spPr>
      </p:pic>
      <p:pic>
        <p:nvPicPr>
          <p:cNvPr id="25" name="Picture 24" descr="A blue background with white text&#10;&#10;Description automatically generated">
            <a:extLst>
              <a:ext uri="{FF2B5EF4-FFF2-40B4-BE49-F238E27FC236}">
                <a16:creationId xmlns:a16="http://schemas.microsoft.com/office/drawing/2014/main" id="{D5B431B0-D361-1A7B-3640-39F345A8F7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7836" y="2015797"/>
            <a:ext cx="6518112" cy="1275517"/>
          </a:xfrm>
          <a:prstGeom prst="rect">
            <a:avLst/>
          </a:prstGeom>
        </p:spPr>
      </p:pic>
      <p:sp>
        <p:nvSpPr>
          <p:cNvPr id="26" name="Text Placeholder 3">
            <a:extLst>
              <a:ext uri="{FF2B5EF4-FFF2-40B4-BE49-F238E27FC236}">
                <a16:creationId xmlns:a16="http://schemas.microsoft.com/office/drawing/2014/main" id="{1DB8009F-9FAA-DA1A-4F35-F9BCC0FC4D68}"/>
              </a:ext>
            </a:extLst>
          </p:cNvPr>
          <p:cNvSpPr txBox="1">
            <a:spLocks/>
          </p:cNvSpPr>
          <p:nvPr/>
        </p:nvSpPr>
        <p:spPr>
          <a:xfrm>
            <a:off x="426810" y="1422518"/>
            <a:ext cx="4791364" cy="465461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Tx/>
              <a:buNone/>
              <a:defRPr sz="16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b="1" dirty="0"/>
              <a:t>Thunder Bay</a:t>
            </a:r>
          </a:p>
          <a:p>
            <a:pPr algn="ctr"/>
            <a:endParaRPr lang="en-US" sz="2800" b="1" dirty="0"/>
          </a:p>
          <a:p>
            <a:pPr algn="ctr"/>
            <a:endParaRPr lang="en-US" sz="2800" b="1" dirty="0"/>
          </a:p>
        </p:txBody>
      </p:sp>
      <p:pic>
        <p:nvPicPr>
          <p:cNvPr id="27" name="Picture 26" descr="A white background with black text&#10;&#10;Description automatically generated">
            <a:extLst>
              <a:ext uri="{FF2B5EF4-FFF2-40B4-BE49-F238E27FC236}">
                <a16:creationId xmlns:a16="http://schemas.microsoft.com/office/drawing/2014/main" id="{1B4AD4CA-BFD3-C6CA-5D5C-B6CF7911A9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6809" y="4688155"/>
            <a:ext cx="9677651" cy="1388974"/>
          </a:xfrm>
          <a:prstGeom prst="rect">
            <a:avLst/>
          </a:prstGeom>
        </p:spPr>
      </p:pic>
      <p:sp>
        <p:nvSpPr>
          <p:cNvPr id="28" name="TextBox 27">
            <a:extLst>
              <a:ext uri="{FF2B5EF4-FFF2-40B4-BE49-F238E27FC236}">
                <a16:creationId xmlns:a16="http://schemas.microsoft.com/office/drawing/2014/main" id="{D78B2BFF-6838-301C-FA97-A81CD65ED3CF}"/>
              </a:ext>
            </a:extLst>
          </p:cNvPr>
          <p:cNvSpPr txBox="1"/>
          <p:nvPr/>
        </p:nvSpPr>
        <p:spPr>
          <a:xfrm>
            <a:off x="1195614" y="3928711"/>
            <a:ext cx="4088040" cy="523220"/>
          </a:xfrm>
          <a:prstGeom prst="rect">
            <a:avLst/>
          </a:prstGeom>
          <a:noFill/>
        </p:spPr>
        <p:txBody>
          <a:bodyPr wrap="square">
            <a:spAutoFit/>
          </a:bodyPr>
          <a:lstStyle/>
          <a:p>
            <a:pPr algn="ctr"/>
            <a:r>
              <a:rPr lang="en-US" sz="2800" b="1" dirty="0">
                <a:latin typeface="Arial" panose="020B0604020202020204" pitchFamily="34" charset="0"/>
                <a:cs typeface="Arial" panose="020B0604020202020204" pitchFamily="34" charset="0"/>
              </a:rPr>
              <a:t>Oxford Communities </a:t>
            </a:r>
          </a:p>
        </p:txBody>
      </p:sp>
    </p:spTree>
    <p:extLst>
      <p:ext uri="{BB962C8B-B14F-4D97-AF65-F5344CB8AC3E}">
        <p14:creationId xmlns:p14="http://schemas.microsoft.com/office/powerpoint/2010/main" val="3384631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086CEAE-EE3E-289D-00E2-E588844EB0F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552FCDA7-0A9E-13DC-6672-F9BF61EF10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97898" y="0"/>
            <a:ext cx="7196203" cy="6858000"/>
          </a:xfrm>
          <a:prstGeom prst="rect">
            <a:avLst/>
          </a:prstGeom>
        </p:spPr>
      </p:pic>
      <p:sp>
        <p:nvSpPr>
          <p:cNvPr id="3" name="TextBox 2">
            <a:extLst>
              <a:ext uri="{FF2B5EF4-FFF2-40B4-BE49-F238E27FC236}">
                <a16:creationId xmlns:a16="http://schemas.microsoft.com/office/drawing/2014/main" id="{F0458129-CC0C-AD57-43D8-9B3691B96235}"/>
              </a:ext>
            </a:extLst>
          </p:cNvPr>
          <p:cNvSpPr txBox="1"/>
          <p:nvPr/>
        </p:nvSpPr>
        <p:spPr>
          <a:xfrm>
            <a:off x="646996" y="1715883"/>
            <a:ext cx="3382818"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Ottawa</a:t>
            </a:r>
            <a:r>
              <a:rPr lang="en-US" dirty="0"/>
              <a:t> </a:t>
            </a:r>
          </a:p>
        </p:txBody>
      </p:sp>
    </p:spTree>
    <p:extLst>
      <p:ext uri="{BB962C8B-B14F-4D97-AF65-F5344CB8AC3E}">
        <p14:creationId xmlns:p14="http://schemas.microsoft.com/office/powerpoint/2010/main" val="24300109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94268F7-3E63-6BBC-9B49-73465B36440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6B4DA4D-3E64-620B-C321-00071453B6D5}"/>
              </a:ext>
            </a:extLst>
          </p:cNvPr>
          <p:cNvSpPr txBox="1"/>
          <p:nvPr/>
        </p:nvSpPr>
        <p:spPr>
          <a:xfrm>
            <a:off x="646996" y="1715883"/>
            <a:ext cx="3382818"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Thunder Bay</a:t>
            </a:r>
            <a:endParaRPr lang="en-US" dirty="0"/>
          </a:p>
        </p:txBody>
      </p:sp>
      <p:pic>
        <p:nvPicPr>
          <p:cNvPr id="6" name="Picture 5">
            <a:extLst>
              <a:ext uri="{FF2B5EF4-FFF2-40B4-BE49-F238E27FC236}">
                <a16:creationId xmlns:a16="http://schemas.microsoft.com/office/drawing/2014/main" id="{EAD81EBF-3548-44BB-BC6B-A0B6846C26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1759" y="489413"/>
            <a:ext cx="6351732" cy="5879174"/>
          </a:xfrm>
          <a:prstGeom prst="rect">
            <a:avLst/>
          </a:prstGeom>
        </p:spPr>
      </p:pic>
    </p:spTree>
    <p:extLst>
      <p:ext uri="{BB962C8B-B14F-4D97-AF65-F5344CB8AC3E}">
        <p14:creationId xmlns:p14="http://schemas.microsoft.com/office/powerpoint/2010/main" val="26902499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9A20208-CD61-FDAC-0D7B-E61755647B43}"/>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4EA53202-3016-2203-469F-9B4D12A2274B}"/>
              </a:ext>
            </a:extLst>
          </p:cNvPr>
          <p:cNvSpPr txBox="1"/>
          <p:nvPr/>
        </p:nvSpPr>
        <p:spPr>
          <a:xfrm>
            <a:off x="703509" y="2776046"/>
            <a:ext cx="5800644"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Upper Ottawa Valley</a:t>
            </a:r>
          </a:p>
        </p:txBody>
      </p:sp>
      <p:pic>
        <p:nvPicPr>
          <p:cNvPr id="5" name="Picture 4" descr="A close-up of a sign&#10;&#10;Description automatically generated">
            <a:extLst>
              <a:ext uri="{FF2B5EF4-FFF2-40B4-BE49-F238E27FC236}">
                <a16:creationId xmlns:a16="http://schemas.microsoft.com/office/drawing/2014/main" id="{59CE93E9-C5C5-A56C-0535-585A7EB505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4591" y="4645932"/>
            <a:ext cx="5956300" cy="1955800"/>
          </a:xfrm>
          <a:prstGeom prst="rect">
            <a:avLst/>
          </a:prstGeom>
        </p:spPr>
      </p:pic>
      <p:pic>
        <p:nvPicPr>
          <p:cNvPr id="21" name="Picture 20" descr="A diagram of different colored circles&#10;&#10;Description automatically generated">
            <a:extLst>
              <a:ext uri="{FF2B5EF4-FFF2-40B4-BE49-F238E27FC236}">
                <a16:creationId xmlns:a16="http://schemas.microsoft.com/office/drawing/2014/main" id="{00572BCA-DBA5-CD84-BD37-7681D655F1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109" y="3486813"/>
            <a:ext cx="3676650" cy="3068348"/>
          </a:xfrm>
          <a:prstGeom prst="rect">
            <a:avLst/>
          </a:prstGeom>
        </p:spPr>
      </p:pic>
      <p:pic>
        <p:nvPicPr>
          <p:cNvPr id="23" name="Picture 22" descr="A close-up of a logo&#10;&#10;Description automatically generated">
            <a:extLst>
              <a:ext uri="{FF2B5EF4-FFF2-40B4-BE49-F238E27FC236}">
                <a16:creationId xmlns:a16="http://schemas.microsoft.com/office/drawing/2014/main" id="{ADF176B2-1898-2B3B-D253-C06921F44E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66569" y="229112"/>
            <a:ext cx="7772400" cy="1141997"/>
          </a:xfrm>
          <a:prstGeom prst="rect">
            <a:avLst/>
          </a:prstGeom>
        </p:spPr>
      </p:pic>
      <p:sp>
        <p:nvSpPr>
          <p:cNvPr id="24" name="TextBox 23">
            <a:extLst>
              <a:ext uri="{FF2B5EF4-FFF2-40B4-BE49-F238E27FC236}">
                <a16:creationId xmlns:a16="http://schemas.microsoft.com/office/drawing/2014/main" id="{9B0B6CD9-657C-5D7D-8B5E-A3A98647BCAC}"/>
              </a:ext>
            </a:extLst>
          </p:cNvPr>
          <p:cNvSpPr txBox="1"/>
          <p:nvPr/>
        </p:nvSpPr>
        <p:spPr>
          <a:xfrm>
            <a:off x="1966569" y="1344198"/>
            <a:ext cx="5049983"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Prince Edward County</a:t>
            </a:r>
          </a:p>
        </p:txBody>
      </p:sp>
      <p:sp>
        <p:nvSpPr>
          <p:cNvPr id="25" name="TextBox 24">
            <a:extLst>
              <a:ext uri="{FF2B5EF4-FFF2-40B4-BE49-F238E27FC236}">
                <a16:creationId xmlns:a16="http://schemas.microsoft.com/office/drawing/2014/main" id="{EEBBDCAF-F102-F869-4088-8BEC7287C0FB}"/>
              </a:ext>
            </a:extLst>
          </p:cNvPr>
          <p:cNvSpPr txBox="1"/>
          <p:nvPr/>
        </p:nvSpPr>
        <p:spPr>
          <a:xfrm>
            <a:off x="6096000" y="4076771"/>
            <a:ext cx="5800644"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Brockville &amp; Gananoque</a:t>
            </a:r>
          </a:p>
        </p:txBody>
      </p:sp>
      <p:pic>
        <p:nvPicPr>
          <p:cNvPr id="27" name="Picture 26" descr="A white background with black text&#10;&#10;Description automatically generated">
            <a:extLst>
              <a:ext uri="{FF2B5EF4-FFF2-40B4-BE49-F238E27FC236}">
                <a16:creationId xmlns:a16="http://schemas.microsoft.com/office/drawing/2014/main" id="{45D06E32-3003-6CBD-E92D-514C8C4FB7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11900" y="1882101"/>
            <a:ext cx="5880100" cy="2171700"/>
          </a:xfrm>
          <a:prstGeom prst="rect">
            <a:avLst/>
          </a:prstGeom>
        </p:spPr>
      </p:pic>
      <p:sp>
        <p:nvSpPr>
          <p:cNvPr id="28" name="TextBox 27">
            <a:extLst>
              <a:ext uri="{FF2B5EF4-FFF2-40B4-BE49-F238E27FC236}">
                <a16:creationId xmlns:a16="http://schemas.microsoft.com/office/drawing/2014/main" id="{1E27DEC7-2A3F-F7D0-0A4E-4541BC020146}"/>
              </a:ext>
            </a:extLst>
          </p:cNvPr>
          <p:cNvSpPr txBox="1"/>
          <p:nvPr/>
        </p:nvSpPr>
        <p:spPr>
          <a:xfrm>
            <a:off x="7016552" y="1402694"/>
            <a:ext cx="5800644"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Manitoulin </a:t>
            </a:r>
          </a:p>
        </p:txBody>
      </p:sp>
    </p:spTree>
    <p:extLst>
      <p:ext uri="{BB962C8B-B14F-4D97-AF65-F5344CB8AC3E}">
        <p14:creationId xmlns:p14="http://schemas.microsoft.com/office/powerpoint/2010/main" val="15756768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3D122-3CBA-6E60-96D2-FE719246F9A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1B2DA4F-9163-9C5D-5582-2F7CFC52E137}"/>
              </a:ext>
            </a:extLst>
          </p:cNvPr>
          <p:cNvSpPr>
            <a:spLocks noGrp="1"/>
          </p:cNvSpPr>
          <p:nvPr>
            <p:ph type="body" sz="quarter" idx="15"/>
          </p:nvPr>
        </p:nvSpPr>
        <p:spPr>
          <a:xfrm>
            <a:off x="798045" y="1545367"/>
            <a:ext cx="10777800" cy="4782469"/>
          </a:xfrm>
        </p:spPr>
        <p:txBody>
          <a:bodyPr vert="horz" lIns="91440" tIns="45720" rIns="91440" bIns="45720" rtlCol="0" anchor="t">
            <a:normAutofit/>
          </a:bodyPr>
          <a:lstStyle/>
          <a:p>
            <a:endParaRPr lang="en-US" sz="2800" b="1" dirty="0"/>
          </a:p>
          <a:p>
            <a:endParaRPr lang="en-US" sz="2800" b="1" dirty="0"/>
          </a:p>
          <a:p>
            <a:pPr algn="ctr"/>
            <a:endParaRPr lang="en-US" sz="4000" b="1" dirty="0">
              <a:latin typeface="Arial"/>
              <a:cs typeface="Arial"/>
            </a:endParaRPr>
          </a:p>
        </p:txBody>
      </p:sp>
      <p:pic>
        <p:nvPicPr>
          <p:cNvPr id="9" name="Picture 8">
            <a:extLst>
              <a:ext uri="{FF2B5EF4-FFF2-40B4-BE49-F238E27FC236}">
                <a16:creationId xmlns:a16="http://schemas.microsoft.com/office/drawing/2014/main" id="{A37BA1AB-93CD-8232-43C7-1CD3CF8F0439}"/>
              </a:ext>
            </a:extLst>
          </p:cNvPr>
          <p:cNvPicPr>
            <a:picLocks noChangeAspect="1"/>
          </p:cNvPicPr>
          <p:nvPr/>
        </p:nvPicPr>
        <p:blipFill>
          <a:blip r:embed="rId2"/>
          <a:stretch>
            <a:fillRect/>
          </a:stretch>
        </p:blipFill>
        <p:spPr>
          <a:xfrm>
            <a:off x="1553029" y="400353"/>
            <a:ext cx="9686471" cy="6457647"/>
          </a:xfrm>
          <a:prstGeom prst="rect">
            <a:avLst/>
          </a:prstGeom>
        </p:spPr>
      </p:pic>
    </p:spTree>
    <p:extLst>
      <p:ext uri="{BB962C8B-B14F-4D97-AF65-F5344CB8AC3E}">
        <p14:creationId xmlns:p14="http://schemas.microsoft.com/office/powerpoint/2010/main" val="1933498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77F2D-662C-3C3D-C40C-180DFD4838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30638EC-90DF-D71E-B4EC-E15ED2E64BA7}"/>
              </a:ext>
            </a:extLst>
          </p:cNvPr>
          <p:cNvSpPr>
            <a:spLocks noGrp="1"/>
          </p:cNvSpPr>
          <p:nvPr>
            <p:ph type="body" sz="quarter" idx="15"/>
          </p:nvPr>
        </p:nvSpPr>
        <p:spPr>
          <a:xfrm>
            <a:off x="798045" y="1545367"/>
            <a:ext cx="10777800" cy="4782469"/>
          </a:xfrm>
        </p:spPr>
        <p:txBody>
          <a:bodyPr vert="horz" lIns="91440" tIns="45720" rIns="91440" bIns="45720" rtlCol="0" anchor="t">
            <a:normAutofit/>
          </a:bodyPr>
          <a:lstStyle/>
          <a:p>
            <a:endParaRPr lang="en-US" sz="2800" b="1" dirty="0"/>
          </a:p>
          <a:p>
            <a:endParaRPr lang="en-US" sz="2800" b="1" dirty="0"/>
          </a:p>
          <a:p>
            <a:pPr algn="ctr"/>
            <a:endParaRPr lang="en-US" sz="4000" b="1" dirty="0">
              <a:latin typeface="Arial"/>
              <a:cs typeface="Arial"/>
            </a:endParaRPr>
          </a:p>
          <a:p>
            <a:pPr algn="ctr"/>
            <a:r>
              <a:rPr lang="en-US" sz="4000" b="1" dirty="0">
                <a:latin typeface="Arial"/>
                <a:cs typeface="Arial"/>
              </a:rPr>
              <a:t>Questions/Comments?</a:t>
            </a:r>
            <a:endParaRPr lang="en-US" sz="4000" b="1" dirty="0"/>
          </a:p>
        </p:txBody>
      </p:sp>
    </p:spTree>
    <p:extLst>
      <p:ext uri="{BB962C8B-B14F-4D97-AF65-F5344CB8AC3E}">
        <p14:creationId xmlns:p14="http://schemas.microsoft.com/office/powerpoint/2010/main" val="2305242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00A75-DB42-EF59-F5C7-576337EE55E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5FDE4B-71C1-92D5-00A1-6E4905C0EAAD}"/>
              </a:ext>
            </a:extLst>
          </p:cNvPr>
          <p:cNvSpPr>
            <a:spLocks noGrp="1"/>
          </p:cNvSpPr>
          <p:nvPr>
            <p:ph type="body" sz="quarter" idx="14"/>
          </p:nvPr>
        </p:nvSpPr>
        <p:spPr>
          <a:xfrm>
            <a:off x="4730099" y="845148"/>
            <a:ext cx="6432549" cy="336550"/>
          </a:xfrm>
        </p:spPr>
        <p:txBody>
          <a:bodyPr vert="horz" lIns="91440" tIns="45720" rIns="91440" bIns="45720" rtlCol="0" anchor="t">
            <a:normAutofit/>
          </a:bodyPr>
          <a:lstStyle/>
          <a:p>
            <a:r>
              <a:rPr lang="en-US" dirty="0">
                <a:latin typeface="Helvetica Neue LT Pro 45 Light"/>
              </a:rPr>
              <a:t>APRIL 28, 2025</a:t>
            </a:r>
            <a:endParaRPr lang="en-US" dirty="0"/>
          </a:p>
        </p:txBody>
      </p:sp>
      <p:pic>
        <p:nvPicPr>
          <p:cNvPr id="8" name="Picture 7" descr="A diagram of a well being&#10;&#10;Description automatically generated">
            <a:extLst>
              <a:ext uri="{FF2B5EF4-FFF2-40B4-BE49-F238E27FC236}">
                <a16:creationId xmlns:a16="http://schemas.microsoft.com/office/drawing/2014/main" id="{C9F036BD-FE2C-DB6F-E88A-6DB085E1B8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8246" y="845148"/>
            <a:ext cx="9424402" cy="5444816"/>
          </a:xfrm>
          <a:prstGeom prst="rect">
            <a:avLst/>
          </a:prstGeom>
        </p:spPr>
      </p:pic>
      <p:sp>
        <p:nvSpPr>
          <p:cNvPr id="14" name="TextBox 13">
            <a:extLst>
              <a:ext uri="{FF2B5EF4-FFF2-40B4-BE49-F238E27FC236}">
                <a16:creationId xmlns:a16="http://schemas.microsoft.com/office/drawing/2014/main" id="{179ADF5E-4FB4-65BF-4784-B920B5127643}"/>
              </a:ext>
            </a:extLst>
          </p:cNvPr>
          <p:cNvSpPr txBox="1"/>
          <p:nvPr/>
        </p:nvSpPr>
        <p:spPr>
          <a:xfrm>
            <a:off x="861294" y="6142376"/>
            <a:ext cx="11178305" cy="646331"/>
          </a:xfrm>
          <a:prstGeom prst="rect">
            <a:avLst/>
          </a:prstGeom>
          <a:noFill/>
        </p:spPr>
        <p:txBody>
          <a:bodyPr wrap="square">
            <a:spAutoFit/>
          </a:bodyPr>
          <a:lstStyle/>
          <a:p>
            <a:r>
              <a:rPr lang="en-US" dirty="0"/>
              <a:t>The Ministry of Community Safety and Correctional Services developed a community safety and well-being planning framework to guide planning</a:t>
            </a:r>
          </a:p>
        </p:txBody>
      </p:sp>
    </p:spTree>
    <p:extLst>
      <p:ext uri="{BB962C8B-B14F-4D97-AF65-F5344CB8AC3E}">
        <p14:creationId xmlns:p14="http://schemas.microsoft.com/office/powerpoint/2010/main" val="4288649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42C5F-5907-802E-3C34-720C63A9E6E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99D4C69-3E47-4546-1138-76B09911F1E1}"/>
              </a:ext>
            </a:extLst>
          </p:cNvPr>
          <p:cNvSpPr>
            <a:spLocks noGrp="1"/>
          </p:cNvSpPr>
          <p:nvPr>
            <p:ph type="body" sz="quarter" idx="15"/>
          </p:nvPr>
        </p:nvSpPr>
        <p:spPr>
          <a:xfrm>
            <a:off x="1439434" y="1013423"/>
            <a:ext cx="9096688" cy="4654611"/>
          </a:xfrm>
        </p:spPr>
        <p:txBody>
          <a:bodyPr vert="horz" lIns="91440" tIns="45720" rIns="91440" bIns="45720" rtlCol="0" anchor="t">
            <a:normAutofit/>
          </a:bodyPr>
          <a:lstStyle/>
          <a:p>
            <a:endParaRPr lang="en-US" sz="2800" dirty="0"/>
          </a:p>
          <a:p>
            <a:pPr algn="ctr"/>
            <a:r>
              <a:rPr lang="en-US" sz="2800" b="1" dirty="0">
                <a:solidFill>
                  <a:srgbClr val="C00000"/>
                </a:solidFill>
                <a:latin typeface="Arial"/>
                <a:cs typeface="Arial"/>
              </a:rPr>
              <a:t>Community Safety Well-Being (CSWB) Plan Research </a:t>
            </a:r>
          </a:p>
          <a:p>
            <a:endParaRPr lang="en-US" sz="2600" dirty="0"/>
          </a:p>
          <a:p>
            <a:pPr>
              <a:lnSpc>
                <a:spcPct val="110000"/>
              </a:lnSpc>
            </a:pPr>
            <a:r>
              <a:rPr lang="en-US" sz="2600" dirty="0">
                <a:solidFill>
                  <a:srgbClr val="C00000"/>
                </a:solidFill>
              </a:rPr>
              <a:t>RQ 2</a:t>
            </a:r>
            <a:r>
              <a:rPr lang="en-US" sz="2600" dirty="0"/>
              <a:t>: Which Ontario municipalities that have a CSWB Plan, have incorporated GBV/IPV into their plan and what does the structure and process of their plan look like?</a:t>
            </a:r>
          </a:p>
        </p:txBody>
      </p:sp>
    </p:spTree>
    <p:extLst>
      <p:ext uri="{BB962C8B-B14F-4D97-AF65-F5344CB8AC3E}">
        <p14:creationId xmlns:p14="http://schemas.microsoft.com/office/powerpoint/2010/main" val="4271783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0D14E-C209-67FE-6D73-9FF7D42C729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5C304BE-F098-37E4-C5EB-A27661A10F36}"/>
              </a:ext>
            </a:extLst>
          </p:cNvPr>
          <p:cNvSpPr>
            <a:spLocks noGrp="1"/>
          </p:cNvSpPr>
          <p:nvPr>
            <p:ph type="body" sz="quarter" idx="15"/>
          </p:nvPr>
        </p:nvSpPr>
        <p:spPr>
          <a:xfrm>
            <a:off x="1439434" y="1013423"/>
            <a:ext cx="9096688" cy="4654611"/>
          </a:xfrm>
        </p:spPr>
        <p:txBody>
          <a:bodyPr vert="horz" lIns="91440" tIns="45720" rIns="91440" bIns="45720" rtlCol="0" anchor="t">
            <a:normAutofit/>
          </a:bodyPr>
          <a:lstStyle/>
          <a:p>
            <a:endParaRPr lang="en-US" sz="2800" dirty="0"/>
          </a:p>
          <a:p>
            <a:pPr algn="ctr"/>
            <a:r>
              <a:rPr lang="en-US" sz="2800" b="1" dirty="0">
                <a:solidFill>
                  <a:srgbClr val="C00000"/>
                </a:solidFill>
                <a:latin typeface="Arial"/>
                <a:cs typeface="Arial"/>
              </a:rPr>
              <a:t>3 Phases</a:t>
            </a:r>
          </a:p>
          <a:p>
            <a:endParaRPr lang="en-US" sz="2600" dirty="0"/>
          </a:p>
          <a:p>
            <a:pPr>
              <a:lnSpc>
                <a:spcPct val="110000"/>
              </a:lnSpc>
            </a:pPr>
            <a:r>
              <a:rPr lang="en-US" sz="2600" dirty="0">
                <a:solidFill>
                  <a:srgbClr val="C00000"/>
                </a:solidFill>
              </a:rPr>
              <a:t>Phase 1: </a:t>
            </a:r>
            <a:r>
              <a:rPr lang="en-US" sz="2600" dirty="0"/>
              <a:t>Fall 2024 – looked for and reviewed plans, started coding</a:t>
            </a:r>
          </a:p>
        </p:txBody>
      </p:sp>
    </p:spTree>
    <p:extLst>
      <p:ext uri="{BB962C8B-B14F-4D97-AF65-F5344CB8AC3E}">
        <p14:creationId xmlns:p14="http://schemas.microsoft.com/office/powerpoint/2010/main" val="24111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AE3AA-1C04-7304-A26A-05C8E94C6AF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A972BD3F-C99A-ABB7-833A-84E73996C71A}"/>
              </a:ext>
            </a:extLst>
          </p:cNvPr>
          <p:cNvSpPr>
            <a:spLocks noGrp="1"/>
          </p:cNvSpPr>
          <p:nvPr>
            <p:ph type="body" sz="quarter" idx="14"/>
          </p:nvPr>
        </p:nvSpPr>
        <p:spPr>
          <a:xfrm>
            <a:off x="4730099" y="845148"/>
            <a:ext cx="6432549" cy="336550"/>
          </a:xfrm>
        </p:spPr>
        <p:txBody>
          <a:bodyPr vert="horz" lIns="91440" tIns="45720" rIns="91440" bIns="45720" rtlCol="0" anchor="t">
            <a:normAutofit/>
          </a:bodyPr>
          <a:lstStyle/>
          <a:p>
            <a:r>
              <a:rPr lang="en-US" dirty="0">
                <a:latin typeface="Helvetica Neue LT Pro 45 Light"/>
              </a:rPr>
              <a:t>APRIL 28, 2025</a:t>
            </a:r>
            <a:endParaRPr lang="en-US" dirty="0"/>
          </a:p>
        </p:txBody>
      </p:sp>
      <p:sp>
        <p:nvSpPr>
          <p:cNvPr id="9" name="AutoShape 2">
            <a:extLst>
              <a:ext uri="{FF2B5EF4-FFF2-40B4-BE49-F238E27FC236}">
                <a16:creationId xmlns:a16="http://schemas.microsoft.com/office/drawing/2014/main" id="{A9D2DCAF-3F3F-DD14-BB0E-249E0D90963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AutoShape 4">
            <a:extLst>
              <a:ext uri="{FF2B5EF4-FFF2-40B4-BE49-F238E27FC236}">
                <a16:creationId xmlns:a16="http://schemas.microsoft.com/office/drawing/2014/main" id="{E37F887A-9A3D-6E6F-1DED-E92F7D1C69D4}"/>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6">
            <a:extLst>
              <a:ext uri="{FF2B5EF4-FFF2-40B4-BE49-F238E27FC236}">
                <a16:creationId xmlns:a16="http://schemas.microsoft.com/office/drawing/2014/main" id="{E2644D10-5C2D-1BFD-5C08-D924641584CF}"/>
              </a:ext>
            </a:extLst>
          </p:cNvPr>
          <p:cNvSpPr>
            <a:spLocks noGrp="1" noChangeAspect="1" noChangeArrowheads="1"/>
          </p:cNvSpPr>
          <p:nvPr>
            <p:ph type="body" sz="quarter" idx="15"/>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 name="Picture 13">
            <a:extLst>
              <a:ext uri="{FF2B5EF4-FFF2-40B4-BE49-F238E27FC236}">
                <a16:creationId xmlns:a16="http://schemas.microsoft.com/office/drawing/2014/main" id="{1AB8A7FE-330D-E6A2-4CA4-83BFAD01D7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452" y="2103120"/>
            <a:ext cx="11267895" cy="4505498"/>
          </a:xfrm>
          <a:prstGeom prst="rect">
            <a:avLst/>
          </a:prstGeom>
        </p:spPr>
      </p:pic>
      <p:sp>
        <p:nvSpPr>
          <p:cNvPr id="16" name="TextBox 15">
            <a:extLst>
              <a:ext uri="{FF2B5EF4-FFF2-40B4-BE49-F238E27FC236}">
                <a16:creationId xmlns:a16="http://schemas.microsoft.com/office/drawing/2014/main" id="{C2E088FB-C458-9F1B-60DD-88766F21FA9E}"/>
              </a:ext>
            </a:extLst>
          </p:cNvPr>
          <p:cNvSpPr txBox="1"/>
          <p:nvPr/>
        </p:nvSpPr>
        <p:spPr>
          <a:xfrm>
            <a:off x="1410787" y="1273077"/>
            <a:ext cx="10019213" cy="492443"/>
          </a:xfrm>
          <a:prstGeom prst="rect">
            <a:avLst/>
          </a:prstGeom>
          <a:noFill/>
        </p:spPr>
        <p:txBody>
          <a:bodyPr wrap="square">
            <a:spAutoFit/>
          </a:bodyPr>
          <a:lstStyle/>
          <a:p>
            <a:r>
              <a:rPr lang="en-CA" sz="2600" b="1" dirty="0">
                <a:latin typeface="Arial" panose="020B0604020202020204" pitchFamily="34" charset="0"/>
                <a:cs typeface="Arial" panose="020B0604020202020204" pitchFamily="34" charset="0"/>
              </a:rPr>
              <a:t>49- students in a 4th year </a:t>
            </a:r>
            <a:r>
              <a:rPr lang="en-CA" sz="2600" b="1" dirty="0" err="1">
                <a:latin typeface="Arial" panose="020B0604020202020204" pitchFamily="34" charset="0"/>
                <a:cs typeface="Arial" panose="020B0604020202020204" pitchFamily="34" charset="0"/>
              </a:rPr>
              <a:t>UofG</a:t>
            </a:r>
            <a:r>
              <a:rPr lang="en-CA" sz="2600" b="1" dirty="0">
                <a:latin typeface="Arial" panose="020B0604020202020204" pitchFamily="34" charset="0"/>
                <a:cs typeface="Arial" panose="020B0604020202020204" pitchFamily="34" charset="0"/>
              </a:rPr>
              <a:t> Violence &amp; Society class</a:t>
            </a:r>
          </a:p>
        </p:txBody>
      </p:sp>
    </p:spTree>
    <p:extLst>
      <p:ext uri="{BB962C8B-B14F-4D97-AF65-F5344CB8AC3E}">
        <p14:creationId xmlns:p14="http://schemas.microsoft.com/office/powerpoint/2010/main" val="3106937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2D0FA-FEAE-7842-6820-3CB10D586A94}"/>
            </a:ext>
          </a:extLst>
        </p:cNvPr>
        <p:cNvGrpSpPr/>
        <p:nvPr/>
      </p:nvGrpSpPr>
      <p:grpSpPr>
        <a:xfrm>
          <a:off x="0" y="0"/>
          <a:ext cx="0" cy="0"/>
          <a:chOff x="0" y="0"/>
          <a:chExt cx="0" cy="0"/>
        </a:xfrm>
      </p:grpSpPr>
      <p:pic>
        <p:nvPicPr>
          <p:cNvPr id="13" name="Picture 12" descr="A white rectangular object with a square object in the middle&#10;&#10;Description automatically generated">
            <a:extLst>
              <a:ext uri="{FF2B5EF4-FFF2-40B4-BE49-F238E27FC236}">
                <a16:creationId xmlns:a16="http://schemas.microsoft.com/office/drawing/2014/main" id="{22B512DD-5289-FA38-A125-880C2F6071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8" y="-18947"/>
            <a:ext cx="12330544" cy="6876947"/>
          </a:xfrm>
          <a:prstGeom prst="rect">
            <a:avLst/>
          </a:prstGeom>
        </p:spPr>
      </p:pic>
      <p:sp>
        <p:nvSpPr>
          <p:cNvPr id="5" name="Title 4">
            <a:extLst>
              <a:ext uri="{FF2B5EF4-FFF2-40B4-BE49-F238E27FC236}">
                <a16:creationId xmlns:a16="http://schemas.microsoft.com/office/drawing/2014/main" id="{3FC96A5D-C340-010B-39F8-87384AFFB3F3}"/>
              </a:ext>
            </a:extLst>
          </p:cNvPr>
          <p:cNvSpPr>
            <a:spLocks noGrp="1"/>
          </p:cNvSpPr>
          <p:nvPr>
            <p:ph type="title"/>
          </p:nvPr>
        </p:nvSpPr>
        <p:spPr>
          <a:xfrm>
            <a:off x="739775" y="671656"/>
            <a:ext cx="10515600" cy="1325563"/>
          </a:xfrm>
        </p:spPr>
        <p:txBody>
          <a:bodyPr/>
          <a:lstStyle/>
          <a:p>
            <a:pPr algn="ctr"/>
            <a:r>
              <a:rPr lang="en-US" sz="2800" b="1" dirty="0">
                <a:latin typeface="Arial" panose="020B0604020202020204" pitchFamily="34" charset="0"/>
                <a:ea typeface="+mn-ea"/>
                <a:cs typeface="Arial" panose="020B0604020202020204" pitchFamily="34" charset="0"/>
              </a:rPr>
              <a:t>CSWB Plan Features Examined</a:t>
            </a:r>
          </a:p>
        </p:txBody>
      </p:sp>
      <p:sp>
        <p:nvSpPr>
          <p:cNvPr id="6" name="Text Placeholder 5">
            <a:extLst>
              <a:ext uri="{FF2B5EF4-FFF2-40B4-BE49-F238E27FC236}">
                <a16:creationId xmlns:a16="http://schemas.microsoft.com/office/drawing/2014/main" id="{A1722B7D-CC2F-0D03-D707-64BBD3254805}"/>
              </a:ext>
            </a:extLst>
          </p:cNvPr>
          <p:cNvSpPr>
            <a:spLocks noGrp="1"/>
          </p:cNvSpPr>
          <p:nvPr>
            <p:ph type="body" idx="1"/>
          </p:nvPr>
        </p:nvSpPr>
        <p:spPr/>
        <p:txBody>
          <a:bodyPr/>
          <a:lstStyle/>
          <a:p>
            <a:r>
              <a:rPr lang="en-US" dirty="0"/>
              <a:t> </a:t>
            </a:r>
            <a:r>
              <a:rPr lang="en-US" sz="2800" dirty="0">
                <a:solidFill>
                  <a:srgbClr val="C00000"/>
                </a:solidFill>
              </a:rPr>
              <a:t>Structural Features</a:t>
            </a:r>
          </a:p>
        </p:txBody>
      </p:sp>
      <p:sp>
        <p:nvSpPr>
          <p:cNvPr id="7" name="Content Placeholder 6">
            <a:extLst>
              <a:ext uri="{FF2B5EF4-FFF2-40B4-BE49-F238E27FC236}">
                <a16:creationId xmlns:a16="http://schemas.microsoft.com/office/drawing/2014/main" id="{A53FAD30-B259-8562-A04B-7C0D463F7F19}"/>
              </a:ext>
            </a:extLst>
          </p:cNvPr>
          <p:cNvSpPr>
            <a:spLocks noGrp="1"/>
          </p:cNvSpPr>
          <p:nvPr>
            <p:ph sz="half" idx="2"/>
          </p:nvPr>
        </p:nvSpPr>
        <p:spPr/>
        <p:txBody>
          <a:bodyPr/>
          <a:lstStyle/>
          <a:p>
            <a:r>
              <a:rPr lang="en-US" dirty="0"/>
              <a:t>Planning Structure</a:t>
            </a:r>
          </a:p>
          <a:p>
            <a:r>
              <a:rPr lang="en-US" dirty="0"/>
              <a:t>Language</a:t>
            </a:r>
          </a:p>
          <a:p>
            <a:r>
              <a:rPr lang="en-US" dirty="0"/>
              <a:t>Pillars</a:t>
            </a:r>
          </a:p>
          <a:p>
            <a:r>
              <a:rPr lang="en-US" dirty="0"/>
              <a:t>Funding </a:t>
            </a:r>
          </a:p>
          <a:p>
            <a:r>
              <a:rPr lang="en-US" dirty="0"/>
              <a:t>Dedicated Staff</a:t>
            </a:r>
          </a:p>
        </p:txBody>
      </p:sp>
      <p:sp>
        <p:nvSpPr>
          <p:cNvPr id="8" name="Text Placeholder 7">
            <a:extLst>
              <a:ext uri="{FF2B5EF4-FFF2-40B4-BE49-F238E27FC236}">
                <a16:creationId xmlns:a16="http://schemas.microsoft.com/office/drawing/2014/main" id="{24F4CC5C-73C2-5A84-645D-522D28FDD1B6}"/>
              </a:ext>
            </a:extLst>
          </p:cNvPr>
          <p:cNvSpPr>
            <a:spLocks noGrp="1"/>
          </p:cNvSpPr>
          <p:nvPr>
            <p:ph type="body" sz="quarter" idx="3"/>
          </p:nvPr>
        </p:nvSpPr>
        <p:spPr/>
        <p:txBody>
          <a:bodyPr/>
          <a:lstStyle/>
          <a:p>
            <a:r>
              <a:rPr lang="en-US" sz="2800" dirty="0">
                <a:solidFill>
                  <a:srgbClr val="C00000"/>
                </a:solidFill>
              </a:rPr>
              <a:t>Process Features</a:t>
            </a:r>
          </a:p>
        </p:txBody>
      </p:sp>
      <p:sp>
        <p:nvSpPr>
          <p:cNvPr id="15" name="Content Placeholder 14">
            <a:extLst>
              <a:ext uri="{FF2B5EF4-FFF2-40B4-BE49-F238E27FC236}">
                <a16:creationId xmlns:a16="http://schemas.microsoft.com/office/drawing/2014/main" id="{EE49F79C-81CF-E390-E7D5-D115D8C3EE2D}"/>
              </a:ext>
            </a:extLst>
          </p:cNvPr>
          <p:cNvSpPr>
            <a:spLocks noGrp="1"/>
          </p:cNvSpPr>
          <p:nvPr>
            <p:ph sz="quarter" idx="4"/>
          </p:nvPr>
        </p:nvSpPr>
        <p:spPr/>
        <p:txBody>
          <a:bodyPr/>
          <a:lstStyle/>
          <a:p>
            <a:r>
              <a:rPr lang="en-US" dirty="0"/>
              <a:t>Community Consultation Strategies</a:t>
            </a:r>
          </a:p>
          <a:p>
            <a:r>
              <a:rPr lang="en-US" dirty="0"/>
              <a:t>IPV Declaration</a:t>
            </a:r>
          </a:p>
          <a:p>
            <a:r>
              <a:rPr lang="en-US" dirty="0"/>
              <a:t>VAW/GBV Development/Consultation</a:t>
            </a:r>
          </a:p>
          <a:p>
            <a:r>
              <a:rPr lang="en-US" dirty="0"/>
              <a:t>Implementation Strategy</a:t>
            </a:r>
          </a:p>
        </p:txBody>
      </p:sp>
    </p:spTree>
    <p:extLst>
      <p:ext uri="{BB962C8B-B14F-4D97-AF65-F5344CB8AC3E}">
        <p14:creationId xmlns:p14="http://schemas.microsoft.com/office/powerpoint/2010/main" val="2990987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096A5-84D7-E7D1-610D-08D21CA18D9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D26984E-05BD-D1FF-A772-FFF3DA80E709}"/>
              </a:ext>
            </a:extLst>
          </p:cNvPr>
          <p:cNvSpPr>
            <a:spLocks noGrp="1"/>
          </p:cNvSpPr>
          <p:nvPr>
            <p:ph type="body" sz="quarter" idx="15"/>
          </p:nvPr>
        </p:nvSpPr>
        <p:spPr>
          <a:xfrm>
            <a:off x="1547656" y="272637"/>
            <a:ext cx="9096688" cy="4654611"/>
          </a:xfrm>
        </p:spPr>
        <p:txBody>
          <a:bodyPr vert="horz" lIns="91440" tIns="45720" rIns="91440" bIns="45720" rtlCol="0" anchor="t">
            <a:normAutofit/>
          </a:bodyPr>
          <a:lstStyle/>
          <a:p>
            <a:pPr algn="ctr"/>
            <a:r>
              <a:rPr lang="en-US" sz="2600" b="1" dirty="0"/>
              <a:t>Collaborative Coding via Excel</a:t>
            </a:r>
          </a:p>
        </p:txBody>
      </p:sp>
      <p:pic>
        <p:nvPicPr>
          <p:cNvPr id="8" name="Picture 7" descr="A screenshot of a computer&#10;&#10;Description automatically generated">
            <a:extLst>
              <a:ext uri="{FF2B5EF4-FFF2-40B4-BE49-F238E27FC236}">
                <a16:creationId xmlns:a16="http://schemas.microsoft.com/office/drawing/2014/main" id="{CC36360E-05BE-E261-4E15-770E88AFA6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8753" y="1025427"/>
            <a:ext cx="10273202" cy="5348331"/>
          </a:xfrm>
          <a:prstGeom prst="rect">
            <a:avLst/>
          </a:prstGeom>
        </p:spPr>
      </p:pic>
    </p:spTree>
    <p:extLst>
      <p:ext uri="{BB962C8B-B14F-4D97-AF65-F5344CB8AC3E}">
        <p14:creationId xmlns:p14="http://schemas.microsoft.com/office/powerpoint/2010/main" val="11146514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 Degree Program Course Issues Curriculum Chairs F3" id="{A5CBD8AA-5F86-F748-95A2-53DF8C8724AD}" vid="{39C6120F-1DBE-6B4C-A3CF-68672F60BE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78a2e91-4a79-4bbf-b2da-3e1f027f1dd9">
      <Terms xmlns="http://schemas.microsoft.com/office/infopath/2007/PartnerControls"/>
    </lcf76f155ced4ddcb4097134ff3c332f>
    <TaxCatchAll xmlns="e4fe8e6d-caae-4b72-8688-1d5f88439eb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772CC2FB9A61044ADCCA919355AE01F" ma:contentTypeVersion="12" ma:contentTypeDescription="Create a new document." ma:contentTypeScope="" ma:versionID="f33e25f3e4a1dec87c5918ff904b0cec">
  <xsd:schema xmlns:xsd="http://www.w3.org/2001/XMLSchema" xmlns:xs="http://www.w3.org/2001/XMLSchema" xmlns:p="http://schemas.microsoft.com/office/2006/metadata/properties" xmlns:ns2="778a2e91-4a79-4bbf-b2da-3e1f027f1dd9" xmlns:ns3="e4fe8e6d-caae-4b72-8688-1d5f88439eb7" targetNamespace="http://schemas.microsoft.com/office/2006/metadata/properties" ma:root="true" ma:fieldsID="09d7e910b834dc809cdeec6b7b111af2" ns2:_="" ns3:_="">
    <xsd:import namespace="778a2e91-4a79-4bbf-b2da-3e1f027f1dd9"/>
    <xsd:import namespace="e4fe8e6d-caae-4b72-8688-1d5f88439e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8a2e91-4a79-4bbf-b2da-3e1f027f1d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fb193f5f-1873-4006-86b7-95c2ee49943e"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4fe8e6d-caae-4b72-8688-1d5f88439eb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84f2b24-048e-479e-a6af-86a4ded03d26}" ma:internalName="TaxCatchAll" ma:showField="CatchAllData" ma:web="e4fe8e6d-caae-4b72-8688-1d5f88439e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57DEB44-9498-4A96-B021-CA9DC021A719}">
  <ds:schemaRefs>
    <ds:schemaRef ds:uri="http://schemas.microsoft.com/sharepoint/v3/contenttype/forms"/>
  </ds:schemaRefs>
</ds:datastoreItem>
</file>

<file path=customXml/itemProps2.xml><?xml version="1.0" encoding="utf-8"?>
<ds:datastoreItem xmlns:ds="http://schemas.openxmlformats.org/officeDocument/2006/customXml" ds:itemID="{21EEFDE3-9362-4742-9210-ED96258DB636}">
  <ds:schemaRefs>
    <ds:schemaRef ds:uri="http://purl.org/dc/terms/"/>
    <ds:schemaRef ds:uri="http://schemas.microsoft.com/office/2006/documentManagement/types"/>
    <ds:schemaRef ds:uri="http://purl.org/dc/elements/1.1/"/>
    <ds:schemaRef ds:uri="http://schemas.microsoft.com/office/2006/metadata/properties"/>
    <ds:schemaRef ds:uri="http://purl.org/dc/dcmitype/"/>
    <ds:schemaRef ds:uri="778a2e91-4a79-4bbf-b2da-3e1f027f1dd9"/>
    <ds:schemaRef ds:uri="http://schemas.microsoft.com/office/infopath/2007/PartnerControls"/>
    <ds:schemaRef ds:uri="http://schemas.openxmlformats.org/package/2006/metadata/core-properties"/>
    <ds:schemaRef ds:uri="e4fe8e6d-caae-4b72-8688-1d5f88439eb7"/>
    <ds:schemaRef ds:uri="http://www.w3.org/XML/1998/namespace"/>
  </ds:schemaRefs>
</ds:datastoreItem>
</file>

<file path=customXml/itemProps3.xml><?xml version="1.0" encoding="utf-8"?>
<ds:datastoreItem xmlns:ds="http://schemas.openxmlformats.org/officeDocument/2006/customXml" ds:itemID="{456F4302-E613-423D-8D2E-71B6B94EF1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8a2e91-4a79-4bbf-b2da-3e1f027f1dd9"/>
    <ds:schemaRef ds:uri="e4fe8e6d-caae-4b72-8688-1d5f88439e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e62a12b-2cad-49a1-a5fa-85f4f3156a7d}" enabled="0" method="" siteId="{be62a12b-2cad-49a1-a5fa-85f4f3156a7d}" removed="1"/>
</clbl:labelList>
</file>

<file path=docProps/app.xml><?xml version="1.0" encoding="utf-8"?>
<Properties xmlns="http://schemas.openxmlformats.org/officeDocument/2006/extended-properties" xmlns:vt="http://schemas.openxmlformats.org/officeDocument/2006/docPropsVTypes">
  <Template/>
  <TotalTime>6062</TotalTime>
  <Words>1154</Words>
  <Application>Microsoft Macintosh PowerPoint</Application>
  <PresentationFormat>Widescreen</PresentationFormat>
  <Paragraphs>162</Paragraphs>
  <Slides>35</Slides>
  <Notes>33</Notes>
  <HiddenSlides>11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Aptos</vt:lpstr>
      <vt:lpstr>Arial</vt:lpstr>
      <vt:lpstr>Calibri</vt:lpstr>
      <vt:lpstr>Calibri Light</vt:lpstr>
      <vt:lpstr>Helvetica</vt:lpstr>
      <vt:lpstr>Helvetica Neue LT Pro 45 Light</vt:lpstr>
      <vt:lpstr>Helvetica Neue LT Pro 55 Roman</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CSWB Plan Features Examined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Honours BA degree with a major in Psychology</dc:title>
  <dc:creator>Patricia A Swidinsky</dc:creator>
  <cp:lastModifiedBy>Mavis Morton</cp:lastModifiedBy>
  <cp:revision>14</cp:revision>
  <dcterms:created xsi:type="dcterms:W3CDTF">2023-01-18T15:58:03Z</dcterms:created>
  <dcterms:modified xsi:type="dcterms:W3CDTF">2026-08-09T18:22:07Z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0x0101004772CC2FB9A61044ADCCA919355AE01F</vt:lpwstr>
  </property>
  <property fmtid="{D5CDD505-2E9C-101B-9397-08002B2CF9AE}" pid="3" name="MediaServiceImageTags">
    <vt:lpwstr/>
  </property>
</Properties>
</file>